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10" r:id="rId2"/>
    <p:sldId id="311" r:id="rId3"/>
    <p:sldId id="312" r:id="rId4"/>
    <p:sldId id="313" r:id="rId5"/>
    <p:sldId id="315" r:id="rId6"/>
    <p:sldId id="316" r:id="rId7"/>
    <p:sldId id="319" r:id="rId8"/>
    <p:sldId id="317" r:id="rId9"/>
    <p:sldId id="318" r:id="rId10"/>
    <p:sldId id="320" r:id="rId11"/>
    <p:sldId id="321" r:id="rId12"/>
    <p:sldId id="322" r:id="rId13"/>
    <p:sldId id="323" r:id="rId14"/>
    <p:sldId id="337" r:id="rId15"/>
    <p:sldId id="324" r:id="rId16"/>
    <p:sldId id="329" r:id="rId17"/>
    <p:sldId id="325" r:id="rId18"/>
    <p:sldId id="330" r:id="rId19"/>
    <p:sldId id="326" r:id="rId20"/>
    <p:sldId id="327" r:id="rId21"/>
    <p:sldId id="328" r:id="rId22"/>
    <p:sldId id="331" r:id="rId23"/>
    <p:sldId id="333" r:id="rId24"/>
    <p:sldId id="332" r:id="rId25"/>
    <p:sldId id="334" r:id="rId26"/>
    <p:sldId id="335" r:id="rId27"/>
    <p:sldId id="33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2019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'MALE MEDICAL WARD'!$A$3:$A$14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'MALE MEDICAL WARD'!$B$3:$B$14</c:f>
              <c:numCache>
                <c:formatCode>General</c:formatCode>
                <c:ptCount val="12"/>
                <c:pt idx="0">
                  <c:v>29</c:v>
                </c:pt>
                <c:pt idx="1">
                  <c:v>19</c:v>
                </c:pt>
                <c:pt idx="2">
                  <c:v>43</c:v>
                </c:pt>
                <c:pt idx="3">
                  <c:v>33</c:v>
                </c:pt>
                <c:pt idx="4">
                  <c:v>26</c:v>
                </c:pt>
                <c:pt idx="5">
                  <c:v>40</c:v>
                </c:pt>
                <c:pt idx="6">
                  <c:v>27</c:v>
                </c:pt>
                <c:pt idx="7">
                  <c:v>37</c:v>
                </c:pt>
                <c:pt idx="8">
                  <c:v>21</c:v>
                </c:pt>
                <c:pt idx="9">
                  <c:v>31</c:v>
                </c:pt>
                <c:pt idx="10">
                  <c:v>24</c:v>
                </c:pt>
                <c:pt idx="1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0D-4E95-B99D-777AFDDC0F19}"/>
            </c:ext>
          </c:extLst>
        </c:ser>
        <c:ser>
          <c:idx val="1"/>
          <c:order val="1"/>
          <c:tx>
            <c:v>2022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'MALE MEDICAL WARD'!$A$3:$A$14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'MALE MEDICAL WARD'!$C$3:$C$14</c:f>
              <c:numCache>
                <c:formatCode>General</c:formatCode>
                <c:ptCount val="12"/>
                <c:pt idx="0">
                  <c:v>17</c:v>
                </c:pt>
                <c:pt idx="1">
                  <c:v>21</c:v>
                </c:pt>
                <c:pt idx="2">
                  <c:v>10</c:v>
                </c:pt>
                <c:pt idx="3">
                  <c:v>4</c:v>
                </c:pt>
                <c:pt idx="4">
                  <c:v>16</c:v>
                </c:pt>
                <c:pt idx="5">
                  <c:v>11</c:v>
                </c:pt>
                <c:pt idx="6">
                  <c:v>19</c:v>
                </c:pt>
                <c:pt idx="7">
                  <c:v>19</c:v>
                </c:pt>
                <c:pt idx="8">
                  <c:v>10</c:v>
                </c:pt>
                <c:pt idx="9">
                  <c:v>8</c:v>
                </c:pt>
                <c:pt idx="10">
                  <c:v>7</c:v>
                </c:pt>
                <c:pt idx="1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0D-4E95-B99D-777AFDDC0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672512"/>
        <c:axId val="178622848"/>
      </c:barChart>
      <c:catAx>
        <c:axId val="174672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622848"/>
        <c:crosses val="autoZero"/>
        <c:auto val="1"/>
        <c:lblAlgn val="ctr"/>
        <c:lblOffset val="100"/>
        <c:noMultiLvlLbl val="0"/>
      </c:catAx>
      <c:valAx>
        <c:axId val="178622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672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2019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MATERNITY!$A$3:$A$14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MATERNITY!$B$3:$B$14</c:f>
              <c:numCache>
                <c:formatCode>General</c:formatCode>
                <c:ptCount val="12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5</c:v>
                </c:pt>
                <c:pt idx="9">
                  <c:v>1</c:v>
                </c:pt>
                <c:pt idx="10">
                  <c:v>1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BF-4BEB-8A9C-359F757C11C5}"/>
            </c:ext>
          </c:extLst>
        </c:ser>
        <c:ser>
          <c:idx val="1"/>
          <c:order val="1"/>
          <c:tx>
            <c:v>2022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MATERNITY!$A$3:$A$14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MATERNITY!$C$3:$C$14</c:f>
              <c:numCache>
                <c:formatCode>General</c:formatCode>
                <c:ptCount val="12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BF-4BEB-8A9C-359F757C11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561984"/>
        <c:axId val="144604544"/>
      </c:barChart>
      <c:catAx>
        <c:axId val="137561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604544"/>
        <c:crosses val="autoZero"/>
        <c:auto val="1"/>
        <c:lblAlgn val="ctr"/>
        <c:lblOffset val="100"/>
        <c:noMultiLvlLbl val="0"/>
      </c:catAx>
      <c:valAx>
        <c:axId val="144604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561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905911217619536"/>
          <c:y val="5.0222483291346251E-2"/>
          <c:w val="0.74763151888622614"/>
          <c:h val="0.72496390765323215"/>
        </c:manualLayout>
      </c:layout>
      <c:lineChart>
        <c:grouping val="standard"/>
        <c:varyColors val="0"/>
        <c:ser>
          <c:idx val="0"/>
          <c:order val="0"/>
          <c:tx>
            <c:v>2019</c:v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6350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cat>
            <c:strRef>
              <c:f>Sheet1!$A$3:$A$14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Sheet1!$B$3:$B$14</c:f>
              <c:numCache>
                <c:formatCode>General</c:formatCode>
                <c:ptCount val="12"/>
                <c:pt idx="0">
                  <c:v>118.9</c:v>
                </c:pt>
                <c:pt idx="1">
                  <c:v>72.900000000000006</c:v>
                </c:pt>
                <c:pt idx="2">
                  <c:v>122.5</c:v>
                </c:pt>
                <c:pt idx="3">
                  <c:v>134.5</c:v>
                </c:pt>
                <c:pt idx="4">
                  <c:v>145.4</c:v>
                </c:pt>
                <c:pt idx="5">
                  <c:v>140.5</c:v>
                </c:pt>
                <c:pt idx="6">
                  <c:v>137</c:v>
                </c:pt>
                <c:pt idx="7">
                  <c:v>127.9</c:v>
                </c:pt>
                <c:pt idx="8">
                  <c:v>113.2</c:v>
                </c:pt>
                <c:pt idx="9">
                  <c:v>127.2</c:v>
                </c:pt>
                <c:pt idx="10">
                  <c:v>110.9</c:v>
                </c:pt>
                <c:pt idx="11">
                  <c:v>113.6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9B-4FFD-AF1B-3356E92B69BD}"/>
            </c:ext>
          </c:extLst>
        </c:ser>
        <c:ser>
          <c:idx val="1"/>
          <c:order val="1"/>
          <c:tx>
            <c:v>2022</c:v>
          </c:tx>
          <c:spPr>
            <a:ln w="19050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pPr>
              <a:solidFill>
                <a:schemeClr val="accent4"/>
              </a:solidFill>
              <a:ln w="6350" cap="flat" cmpd="sng" algn="ctr">
                <a:solidFill>
                  <a:schemeClr val="accent4"/>
                </a:solidFill>
                <a:prstDash val="solid"/>
                <a:round/>
              </a:ln>
              <a:effectLst/>
            </c:spPr>
          </c:marker>
          <c:cat>
            <c:strRef>
              <c:f>Sheet1!$A$3:$A$14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Sheet1!$C$3:$C$14</c:f>
              <c:numCache>
                <c:formatCode>General</c:formatCode>
                <c:ptCount val="12"/>
                <c:pt idx="0">
                  <c:v>84</c:v>
                </c:pt>
                <c:pt idx="1">
                  <c:v>93.2</c:v>
                </c:pt>
                <c:pt idx="2">
                  <c:v>97.1</c:v>
                </c:pt>
                <c:pt idx="3">
                  <c:v>91.2</c:v>
                </c:pt>
                <c:pt idx="4">
                  <c:v>85.8</c:v>
                </c:pt>
                <c:pt idx="5">
                  <c:v>96.1</c:v>
                </c:pt>
                <c:pt idx="6">
                  <c:v>88.3</c:v>
                </c:pt>
                <c:pt idx="7">
                  <c:v>89.7</c:v>
                </c:pt>
                <c:pt idx="8">
                  <c:v>85.1</c:v>
                </c:pt>
                <c:pt idx="9">
                  <c:v>95</c:v>
                </c:pt>
                <c:pt idx="10">
                  <c:v>87.7</c:v>
                </c:pt>
                <c:pt idx="11">
                  <c:v>87.8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9B-4FFD-AF1B-3356E92B6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9443456"/>
        <c:axId val="229445632"/>
      </c:lineChart>
      <c:catAx>
        <c:axId val="2294434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MONTHS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445632"/>
        <c:crosses val="autoZero"/>
        <c:auto val="1"/>
        <c:lblAlgn val="ctr"/>
        <c:lblOffset val="100"/>
        <c:noMultiLvlLbl val="0"/>
      </c:catAx>
      <c:valAx>
        <c:axId val="229445632"/>
        <c:scaling>
          <c:orientation val="minMax"/>
        </c:scaling>
        <c:delete val="0"/>
        <c:axPos val="l"/>
        <c:title>
          <c:tx>
            <c:rich>
              <a:bodyPr rot="0" spcFirstLastPara="1" vertOverflow="ellipsis" vert="wordArtVert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% OCCUPANCY</a:t>
                </a:r>
              </a:p>
            </c:rich>
          </c:tx>
          <c:layout>
            <c:manualLayout>
              <c:xMode val="edge"/>
              <c:yMode val="edge"/>
              <c:x val="0"/>
              <c:y val="4.379018232023492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wordArtVert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44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3EE472-9062-44E1-86A4-5D91CCAB15D6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C3ADFC-EA8B-46C1-872D-E34E47BD533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dirty="0"/>
            <a:t>The hospital IPC committee had developed a guideline for the implementation of one patient, one bed. </a:t>
          </a:r>
        </a:p>
      </dgm:t>
    </dgm:pt>
    <dgm:pt modelId="{2612D4C8-ECFC-4718-A304-6EA0E6A6F9DA}" type="parTrans" cxnId="{753AF31C-D07B-42E4-8DBB-A443E24E9093}">
      <dgm:prSet/>
      <dgm:spPr/>
      <dgm:t>
        <a:bodyPr/>
        <a:lstStyle/>
        <a:p>
          <a:endParaRPr lang="en-US"/>
        </a:p>
      </dgm:t>
    </dgm:pt>
    <dgm:pt modelId="{2598AEA7-AB8C-4E77-BB0A-084735E8C291}" type="sibTrans" cxnId="{753AF31C-D07B-42E4-8DBB-A443E24E9093}">
      <dgm:prSet/>
      <dgm:spPr/>
      <dgm:t>
        <a:bodyPr/>
        <a:lstStyle/>
        <a:p>
          <a:endParaRPr lang="en-US"/>
        </a:p>
      </dgm:t>
    </dgm:pt>
    <dgm:pt modelId="{1A087CC0-225C-4C57-A646-DADA2EA9902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However, it was not rolled out until March 2020, after the COVID-19 pandemic</a:t>
          </a:r>
        </a:p>
      </dgm:t>
    </dgm:pt>
    <dgm:pt modelId="{7B36966C-242C-4A5F-8033-E5F9A6631BCC}" type="parTrans" cxnId="{688E38C7-0B60-454E-8B24-4925F9775522}">
      <dgm:prSet/>
      <dgm:spPr/>
      <dgm:t>
        <a:bodyPr/>
        <a:lstStyle/>
        <a:p>
          <a:endParaRPr lang="en-US"/>
        </a:p>
      </dgm:t>
    </dgm:pt>
    <dgm:pt modelId="{2CB72149-04E9-4C36-BDE4-A1395E672F47}" type="sibTrans" cxnId="{688E38C7-0B60-454E-8B24-4925F9775522}">
      <dgm:prSet/>
      <dgm:spPr/>
      <dgm:t>
        <a:bodyPr/>
        <a:lstStyle/>
        <a:p>
          <a:endParaRPr lang="en-US"/>
        </a:p>
      </dgm:t>
    </dgm:pt>
    <dgm:pt modelId="{91B7EC57-230B-40AA-9866-BC3D5152B1F4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1800" dirty="0">
              <a:solidFill>
                <a:schemeClr val="tx1"/>
              </a:solidFill>
            </a:rPr>
            <a:t>When the ministry issued guidelines on social distancing including in the inpatient settings of hospitals.</a:t>
          </a:r>
        </a:p>
      </dgm:t>
    </dgm:pt>
    <dgm:pt modelId="{BD8E577E-2376-4002-93F6-EB506475DC36}" type="parTrans" cxnId="{4D400637-0A98-451A-AAB8-2E5521FE833D}">
      <dgm:prSet/>
      <dgm:spPr/>
      <dgm:t>
        <a:bodyPr/>
        <a:lstStyle/>
        <a:p>
          <a:endParaRPr lang="en-US"/>
        </a:p>
      </dgm:t>
    </dgm:pt>
    <dgm:pt modelId="{08209F6F-2739-4BC6-8431-0EEA42B1D524}" type="sibTrans" cxnId="{4D400637-0A98-451A-AAB8-2E5521FE833D}">
      <dgm:prSet/>
      <dgm:spPr/>
      <dgm:t>
        <a:bodyPr/>
        <a:lstStyle/>
        <a:p>
          <a:endParaRPr lang="en-US"/>
        </a:p>
      </dgm:t>
    </dgm:pt>
    <dgm:pt modelId="{979ECB7C-6A69-4994-A197-BCB7E0F0FE67}" type="pres">
      <dgm:prSet presAssocID="{FE3EE472-9062-44E1-86A4-5D91CCAB15D6}" presName="root" presStyleCnt="0">
        <dgm:presLayoutVars>
          <dgm:dir/>
          <dgm:resizeHandles val="exact"/>
        </dgm:presLayoutVars>
      </dgm:prSet>
      <dgm:spPr/>
    </dgm:pt>
    <dgm:pt modelId="{5E443FE4-AC52-47F8-AA42-02FEDA7FECBF}" type="pres">
      <dgm:prSet presAssocID="{D7C3ADFC-EA8B-46C1-872D-E34E47BD5337}" presName="compNode" presStyleCnt="0"/>
      <dgm:spPr/>
    </dgm:pt>
    <dgm:pt modelId="{E9C49ECA-621C-4E13-BB7F-F5BE57D7F5E0}" type="pres">
      <dgm:prSet presAssocID="{D7C3ADFC-EA8B-46C1-872D-E34E47BD533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al with solid fill"/>
        </a:ext>
      </dgm:extLst>
    </dgm:pt>
    <dgm:pt modelId="{2FE7B798-96BC-4CFD-BC2F-9395E8B01966}" type="pres">
      <dgm:prSet presAssocID="{D7C3ADFC-EA8B-46C1-872D-E34E47BD5337}" presName="iconSpace" presStyleCnt="0"/>
      <dgm:spPr/>
    </dgm:pt>
    <dgm:pt modelId="{DCB12DC9-AF1D-45CA-A1A7-7F830EA34BE7}" type="pres">
      <dgm:prSet presAssocID="{D7C3ADFC-EA8B-46C1-872D-E34E47BD5337}" presName="parTx" presStyleLbl="revTx" presStyleIdx="0" presStyleCnt="4">
        <dgm:presLayoutVars>
          <dgm:chMax val="0"/>
          <dgm:chPref val="0"/>
        </dgm:presLayoutVars>
      </dgm:prSet>
      <dgm:spPr/>
    </dgm:pt>
    <dgm:pt modelId="{88CCF284-8847-4D2F-965B-79E34A164D81}" type="pres">
      <dgm:prSet presAssocID="{D7C3ADFC-EA8B-46C1-872D-E34E47BD5337}" presName="txSpace" presStyleCnt="0"/>
      <dgm:spPr/>
    </dgm:pt>
    <dgm:pt modelId="{D3483DE0-AB7A-486A-BEC9-ECC24A6995E8}" type="pres">
      <dgm:prSet presAssocID="{D7C3ADFC-EA8B-46C1-872D-E34E47BD5337}" presName="desTx" presStyleLbl="revTx" presStyleIdx="1" presStyleCnt="4">
        <dgm:presLayoutVars/>
      </dgm:prSet>
      <dgm:spPr/>
    </dgm:pt>
    <dgm:pt modelId="{F2EF17FF-47BB-4CE4-8B68-014078A196B1}" type="pres">
      <dgm:prSet presAssocID="{2598AEA7-AB8C-4E77-BB0A-084735E8C291}" presName="sibTrans" presStyleCnt="0"/>
      <dgm:spPr/>
    </dgm:pt>
    <dgm:pt modelId="{D447B41F-6660-43F2-92D8-07C1097F23B7}" type="pres">
      <dgm:prSet presAssocID="{1A087CC0-225C-4C57-A646-DADA2EA9902B}" presName="compNode" presStyleCnt="0"/>
      <dgm:spPr/>
    </dgm:pt>
    <dgm:pt modelId="{DC625ED6-925B-4E90-B156-EE4D07A66A67}" type="pres">
      <dgm:prSet presAssocID="{1A087CC0-225C-4C57-A646-DADA2EA9902B}" presName="iconRect" presStyleLbl="node1" presStyleIdx="1" presStyleCnt="2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237B5B07-7146-438C-A3EB-551259563FBF}" type="pres">
      <dgm:prSet presAssocID="{1A087CC0-225C-4C57-A646-DADA2EA9902B}" presName="iconSpace" presStyleCnt="0"/>
      <dgm:spPr/>
    </dgm:pt>
    <dgm:pt modelId="{E287BC8A-CCFD-499C-9C6F-711C257031F5}" type="pres">
      <dgm:prSet presAssocID="{1A087CC0-225C-4C57-A646-DADA2EA9902B}" presName="parTx" presStyleLbl="revTx" presStyleIdx="2" presStyleCnt="4">
        <dgm:presLayoutVars>
          <dgm:chMax val="0"/>
          <dgm:chPref val="0"/>
        </dgm:presLayoutVars>
      </dgm:prSet>
      <dgm:spPr/>
    </dgm:pt>
    <dgm:pt modelId="{6EE8CF4A-EFBE-40AB-A1EA-C9E21A3EE92C}" type="pres">
      <dgm:prSet presAssocID="{1A087CC0-225C-4C57-A646-DADA2EA9902B}" presName="txSpace" presStyleCnt="0"/>
      <dgm:spPr/>
    </dgm:pt>
    <dgm:pt modelId="{D701423F-0A1E-427A-A917-050B1574D0B5}" type="pres">
      <dgm:prSet presAssocID="{1A087CC0-225C-4C57-A646-DADA2EA9902B}" presName="desTx" presStyleLbl="revTx" presStyleIdx="3" presStyleCnt="4" custLinFactNeighborX="8140" custLinFactNeighborY="-25063">
        <dgm:presLayoutVars/>
      </dgm:prSet>
      <dgm:spPr/>
    </dgm:pt>
  </dgm:ptLst>
  <dgm:cxnLst>
    <dgm:cxn modelId="{753AF31C-D07B-42E4-8DBB-A443E24E9093}" srcId="{FE3EE472-9062-44E1-86A4-5D91CCAB15D6}" destId="{D7C3ADFC-EA8B-46C1-872D-E34E47BD5337}" srcOrd="0" destOrd="0" parTransId="{2612D4C8-ECFC-4718-A304-6EA0E6A6F9DA}" sibTransId="{2598AEA7-AB8C-4E77-BB0A-084735E8C291}"/>
    <dgm:cxn modelId="{4D400637-0A98-451A-AAB8-2E5521FE833D}" srcId="{1A087CC0-225C-4C57-A646-DADA2EA9902B}" destId="{91B7EC57-230B-40AA-9866-BC3D5152B1F4}" srcOrd="0" destOrd="0" parTransId="{BD8E577E-2376-4002-93F6-EB506475DC36}" sibTransId="{08209F6F-2739-4BC6-8431-0EEA42B1D524}"/>
    <dgm:cxn modelId="{44875468-577B-4041-BD7F-EDB60B83B3F0}" type="presOf" srcId="{D7C3ADFC-EA8B-46C1-872D-E34E47BD5337}" destId="{DCB12DC9-AF1D-45CA-A1A7-7F830EA34BE7}" srcOrd="0" destOrd="0" presId="urn:microsoft.com/office/officeart/2018/2/layout/IconLabelDescriptionList"/>
    <dgm:cxn modelId="{DC3CEB99-1A48-4A3A-BCF6-2A182A8B3A03}" type="presOf" srcId="{91B7EC57-230B-40AA-9866-BC3D5152B1F4}" destId="{D701423F-0A1E-427A-A917-050B1574D0B5}" srcOrd="0" destOrd="0" presId="urn:microsoft.com/office/officeart/2018/2/layout/IconLabelDescriptionList"/>
    <dgm:cxn modelId="{3BD71BA2-17B9-4581-94FD-F6ABE8CCB0C1}" type="presOf" srcId="{1A087CC0-225C-4C57-A646-DADA2EA9902B}" destId="{E287BC8A-CCFD-499C-9C6F-711C257031F5}" srcOrd="0" destOrd="0" presId="urn:microsoft.com/office/officeart/2018/2/layout/IconLabelDescriptionList"/>
    <dgm:cxn modelId="{688E38C7-0B60-454E-8B24-4925F9775522}" srcId="{FE3EE472-9062-44E1-86A4-5D91CCAB15D6}" destId="{1A087CC0-225C-4C57-A646-DADA2EA9902B}" srcOrd="1" destOrd="0" parTransId="{7B36966C-242C-4A5F-8033-E5F9A6631BCC}" sibTransId="{2CB72149-04E9-4C36-BDE4-A1395E672F47}"/>
    <dgm:cxn modelId="{089DFBEB-5071-494C-839E-5DD3925AD716}" type="presOf" srcId="{FE3EE472-9062-44E1-86A4-5D91CCAB15D6}" destId="{979ECB7C-6A69-4994-A197-BCB7E0F0FE67}" srcOrd="0" destOrd="0" presId="urn:microsoft.com/office/officeart/2018/2/layout/IconLabelDescriptionList"/>
    <dgm:cxn modelId="{36967482-F2EA-476D-A790-B5369091DF3E}" type="presParOf" srcId="{979ECB7C-6A69-4994-A197-BCB7E0F0FE67}" destId="{5E443FE4-AC52-47F8-AA42-02FEDA7FECBF}" srcOrd="0" destOrd="0" presId="urn:microsoft.com/office/officeart/2018/2/layout/IconLabelDescriptionList"/>
    <dgm:cxn modelId="{18B802C3-9CA9-4AC2-ABA7-6103CA82CD4C}" type="presParOf" srcId="{5E443FE4-AC52-47F8-AA42-02FEDA7FECBF}" destId="{E9C49ECA-621C-4E13-BB7F-F5BE57D7F5E0}" srcOrd="0" destOrd="0" presId="urn:microsoft.com/office/officeart/2018/2/layout/IconLabelDescriptionList"/>
    <dgm:cxn modelId="{B15E583D-B7C4-4266-814F-EC54B4EA8214}" type="presParOf" srcId="{5E443FE4-AC52-47F8-AA42-02FEDA7FECBF}" destId="{2FE7B798-96BC-4CFD-BC2F-9395E8B01966}" srcOrd="1" destOrd="0" presId="urn:microsoft.com/office/officeart/2018/2/layout/IconLabelDescriptionList"/>
    <dgm:cxn modelId="{2847F078-3439-4D37-A59A-57938B95E9ED}" type="presParOf" srcId="{5E443FE4-AC52-47F8-AA42-02FEDA7FECBF}" destId="{DCB12DC9-AF1D-45CA-A1A7-7F830EA34BE7}" srcOrd="2" destOrd="0" presId="urn:microsoft.com/office/officeart/2018/2/layout/IconLabelDescriptionList"/>
    <dgm:cxn modelId="{03467990-2BD6-456C-9373-CFD61FEAD047}" type="presParOf" srcId="{5E443FE4-AC52-47F8-AA42-02FEDA7FECBF}" destId="{88CCF284-8847-4D2F-965B-79E34A164D81}" srcOrd="3" destOrd="0" presId="urn:microsoft.com/office/officeart/2018/2/layout/IconLabelDescriptionList"/>
    <dgm:cxn modelId="{93223620-329A-40F6-BD0B-0F73B1519313}" type="presParOf" srcId="{5E443FE4-AC52-47F8-AA42-02FEDA7FECBF}" destId="{D3483DE0-AB7A-486A-BEC9-ECC24A6995E8}" srcOrd="4" destOrd="0" presId="urn:microsoft.com/office/officeart/2018/2/layout/IconLabelDescriptionList"/>
    <dgm:cxn modelId="{628A87D6-657B-4B86-88F2-1EBE66B89490}" type="presParOf" srcId="{979ECB7C-6A69-4994-A197-BCB7E0F0FE67}" destId="{F2EF17FF-47BB-4CE4-8B68-014078A196B1}" srcOrd="1" destOrd="0" presId="urn:microsoft.com/office/officeart/2018/2/layout/IconLabelDescriptionList"/>
    <dgm:cxn modelId="{59B6C340-91FF-4018-8A91-185FA3CFC3BF}" type="presParOf" srcId="{979ECB7C-6A69-4994-A197-BCB7E0F0FE67}" destId="{D447B41F-6660-43F2-92D8-07C1097F23B7}" srcOrd="2" destOrd="0" presId="urn:microsoft.com/office/officeart/2018/2/layout/IconLabelDescriptionList"/>
    <dgm:cxn modelId="{87D53F30-8123-4330-A5D5-B8FB4FF85C4E}" type="presParOf" srcId="{D447B41F-6660-43F2-92D8-07C1097F23B7}" destId="{DC625ED6-925B-4E90-B156-EE4D07A66A67}" srcOrd="0" destOrd="0" presId="urn:microsoft.com/office/officeart/2018/2/layout/IconLabelDescriptionList"/>
    <dgm:cxn modelId="{C5D2CE16-1ECA-4B2C-89A9-1C2C43FD1EAF}" type="presParOf" srcId="{D447B41F-6660-43F2-92D8-07C1097F23B7}" destId="{237B5B07-7146-438C-A3EB-551259563FBF}" srcOrd="1" destOrd="0" presId="urn:microsoft.com/office/officeart/2018/2/layout/IconLabelDescriptionList"/>
    <dgm:cxn modelId="{F49A49F8-9C7F-42CE-B628-52DA467B4819}" type="presParOf" srcId="{D447B41F-6660-43F2-92D8-07C1097F23B7}" destId="{E287BC8A-CCFD-499C-9C6F-711C257031F5}" srcOrd="2" destOrd="0" presId="urn:microsoft.com/office/officeart/2018/2/layout/IconLabelDescriptionList"/>
    <dgm:cxn modelId="{8FFB3C0D-68A6-4C15-BA8A-74C02A95920D}" type="presParOf" srcId="{D447B41F-6660-43F2-92D8-07C1097F23B7}" destId="{6EE8CF4A-EFBE-40AB-A1EA-C9E21A3EE92C}" srcOrd="3" destOrd="0" presId="urn:microsoft.com/office/officeart/2018/2/layout/IconLabelDescriptionList"/>
    <dgm:cxn modelId="{2D919AA3-A7FE-4939-994C-943B5B208B15}" type="presParOf" srcId="{D447B41F-6660-43F2-92D8-07C1097F23B7}" destId="{D701423F-0A1E-427A-A917-050B1574D0B5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42A80E-3BBC-4D86-AFEF-ADA6BDD4CFB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BEFDDF2-1597-4C3D-84B5-958852B2DA73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The hospital implemented a downward referral mechanism to level four hospitals within the county to ensure patients were not sharing beds. </a:t>
          </a:r>
        </a:p>
      </dgm:t>
    </dgm:pt>
    <dgm:pt modelId="{0B67D491-F51E-4EC7-9755-BC2C9D49A662}" type="parTrans" cxnId="{AEE8157F-19C3-4E21-8B76-CD93DBE66D30}">
      <dgm:prSet/>
      <dgm:spPr/>
      <dgm:t>
        <a:bodyPr/>
        <a:lstStyle/>
        <a:p>
          <a:endParaRPr lang="en-US"/>
        </a:p>
      </dgm:t>
    </dgm:pt>
    <dgm:pt modelId="{4E2DE5D7-4DA0-4C2D-A08B-757D39FEB024}" type="sibTrans" cxnId="{AEE8157F-19C3-4E21-8B76-CD93DBE66D30}">
      <dgm:prSet/>
      <dgm:spPr/>
      <dgm:t>
        <a:bodyPr/>
        <a:lstStyle/>
        <a:p>
          <a:endParaRPr lang="en-US"/>
        </a:p>
      </dgm:t>
    </dgm:pt>
    <dgm:pt modelId="{1033E568-5ACD-41E8-BA59-13000F52206A}">
      <dgm:prSet custT="1"/>
      <dgm:spPr/>
      <dgm:t>
        <a:bodyPr/>
        <a:lstStyle/>
        <a:p>
          <a:r>
            <a:rPr lang="en-US" sz="1800" dirty="0"/>
            <a:t>Staff and patients were sensitized on the downward referral process.</a:t>
          </a:r>
        </a:p>
      </dgm:t>
    </dgm:pt>
    <dgm:pt modelId="{DDFF960D-ADA4-4925-BE40-AA027F949E41}" type="parTrans" cxnId="{132D7514-5186-4127-AB9A-1AAF7E8DA007}">
      <dgm:prSet/>
      <dgm:spPr/>
      <dgm:t>
        <a:bodyPr/>
        <a:lstStyle/>
        <a:p>
          <a:endParaRPr lang="en-US"/>
        </a:p>
      </dgm:t>
    </dgm:pt>
    <dgm:pt modelId="{027D338F-90F3-4A93-9059-E69ED5D8E680}" type="sibTrans" cxnId="{132D7514-5186-4127-AB9A-1AAF7E8DA007}">
      <dgm:prSet/>
      <dgm:spPr/>
      <dgm:t>
        <a:bodyPr/>
        <a:lstStyle/>
        <a:p>
          <a:endParaRPr lang="en-US"/>
        </a:p>
      </dgm:t>
    </dgm:pt>
    <dgm:pt modelId="{BEEB15EC-0763-4A36-B4A8-8CACC22E50D7}">
      <dgm:prSet/>
      <dgm:spPr/>
      <dgm:t>
        <a:bodyPr/>
        <a:lstStyle/>
        <a:p>
          <a:r>
            <a:rPr lang="en-US" dirty="0"/>
            <a:t>There was support from the county and the facilities to which the patients were being referred. </a:t>
          </a:r>
        </a:p>
      </dgm:t>
    </dgm:pt>
    <dgm:pt modelId="{99F44770-24EB-4CD3-A45E-B38E99CDDF87}" type="parTrans" cxnId="{B8CC7BB7-44D1-4986-9FED-2A47272BFB69}">
      <dgm:prSet/>
      <dgm:spPr/>
      <dgm:t>
        <a:bodyPr/>
        <a:lstStyle/>
        <a:p>
          <a:endParaRPr lang="en-US"/>
        </a:p>
      </dgm:t>
    </dgm:pt>
    <dgm:pt modelId="{DF16DA1D-7C20-41F3-89CF-C416D7AF4033}" type="sibTrans" cxnId="{B8CC7BB7-44D1-4986-9FED-2A47272BFB69}">
      <dgm:prSet/>
      <dgm:spPr/>
      <dgm:t>
        <a:bodyPr/>
        <a:lstStyle/>
        <a:p>
          <a:endParaRPr lang="en-US"/>
        </a:p>
      </dgm:t>
    </dgm:pt>
    <dgm:pt modelId="{71C853A5-07AB-484D-907E-232768F61DE1}">
      <dgm:prSet/>
      <dgm:spPr/>
      <dgm:t>
        <a:bodyPr/>
        <a:lstStyle/>
        <a:p>
          <a:r>
            <a:rPr lang="en-US"/>
            <a:t>Establishment of a county referral forum where all matters that concern referrals are discussed.</a:t>
          </a:r>
        </a:p>
      </dgm:t>
    </dgm:pt>
    <dgm:pt modelId="{FB5632FF-3B91-49F9-B422-C9FA41D36274}" type="parTrans" cxnId="{53B70BDB-FBFE-43B5-B9BB-0C774BF4B5E5}">
      <dgm:prSet/>
      <dgm:spPr/>
      <dgm:t>
        <a:bodyPr/>
        <a:lstStyle/>
        <a:p>
          <a:endParaRPr lang="en-US"/>
        </a:p>
      </dgm:t>
    </dgm:pt>
    <dgm:pt modelId="{C662CDE8-188E-4FA3-B5C5-428600034636}" type="sibTrans" cxnId="{53B70BDB-FBFE-43B5-B9BB-0C774BF4B5E5}">
      <dgm:prSet/>
      <dgm:spPr/>
      <dgm:t>
        <a:bodyPr/>
        <a:lstStyle/>
        <a:p>
          <a:endParaRPr lang="en-US"/>
        </a:p>
      </dgm:t>
    </dgm:pt>
    <dgm:pt modelId="{DEE80057-ACDD-4B40-874E-CA1C12880DB9}" type="pres">
      <dgm:prSet presAssocID="{6842A80E-3BBC-4D86-AFEF-ADA6BDD4CFB1}" presName="root" presStyleCnt="0">
        <dgm:presLayoutVars>
          <dgm:dir/>
          <dgm:resizeHandles val="exact"/>
        </dgm:presLayoutVars>
      </dgm:prSet>
      <dgm:spPr/>
    </dgm:pt>
    <dgm:pt modelId="{05211DCD-5474-4298-9F44-8572EF55ECC2}" type="pres">
      <dgm:prSet presAssocID="{BBEFDDF2-1597-4C3D-84B5-958852B2DA73}" presName="compNode" presStyleCnt="0"/>
      <dgm:spPr/>
    </dgm:pt>
    <dgm:pt modelId="{D275AA17-2ACE-4593-9A20-599F3499E6B4}" type="pres">
      <dgm:prSet presAssocID="{BBEFDDF2-1597-4C3D-84B5-958852B2DA7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C21E6553-73AE-4D63-952D-64391A379DBA}" type="pres">
      <dgm:prSet presAssocID="{BBEFDDF2-1597-4C3D-84B5-958852B2DA73}" presName="spaceRect" presStyleCnt="0"/>
      <dgm:spPr/>
    </dgm:pt>
    <dgm:pt modelId="{791AFC46-4BC2-46CB-ACD1-07911BF5BB05}" type="pres">
      <dgm:prSet presAssocID="{BBEFDDF2-1597-4C3D-84B5-958852B2DA73}" presName="textRect" presStyleLbl="revTx" presStyleIdx="0" presStyleCnt="4" custScaleX="132989">
        <dgm:presLayoutVars>
          <dgm:chMax val="1"/>
          <dgm:chPref val="1"/>
        </dgm:presLayoutVars>
      </dgm:prSet>
      <dgm:spPr/>
    </dgm:pt>
    <dgm:pt modelId="{06D4DCF7-615E-4D5F-9849-5E59B9AA11FE}" type="pres">
      <dgm:prSet presAssocID="{4E2DE5D7-4DA0-4C2D-A08B-757D39FEB024}" presName="sibTrans" presStyleCnt="0"/>
      <dgm:spPr/>
    </dgm:pt>
    <dgm:pt modelId="{CC64ECEA-0FB4-41B2-AE08-EC79BC645E26}" type="pres">
      <dgm:prSet presAssocID="{1033E568-5ACD-41E8-BA59-13000F52206A}" presName="compNode" presStyleCnt="0"/>
      <dgm:spPr/>
    </dgm:pt>
    <dgm:pt modelId="{4F4DEB0E-2290-4FC6-AD98-AB7A60515ABE}" type="pres">
      <dgm:prSet presAssocID="{1033E568-5ACD-41E8-BA59-13000F52206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4475882C-66B9-48DC-8A55-7DD56A2A26D9}" type="pres">
      <dgm:prSet presAssocID="{1033E568-5ACD-41E8-BA59-13000F52206A}" presName="spaceRect" presStyleCnt="0"/>
      <dgm:spPr/>
    </dgm:pt>
    <dgm:pt modelId="{25DAFA05-988F-4DAA-B040-244319D2900A}" type="pres">
      <dgm:prSet presAssocID="{1033E568-5ACD-41E8-BA59-13000F52206A}" presName="textRect" presStyleLbl="revTx" presStyleIdx="1" presStyleCnt="4">
        <dgm:presLayoutVars>
          <dgm:chMax val="1"/>
          <dgm:chPref val="1"/>
        </dgm:presLayoutVars>
      </dgm:prSet>
      <dgm:spPr/>
    </dgm:pt>
    <dgm:pt modelId="{E61F731B-19EB-40CB-9974-2472DADF502E}" type="pres">
      <dgm:prSet presAssocID="{027D338F-90F3-4A93-9059-E69ED5D8E680}" presName="sibTrans" presStyleCnt="0"/>
      <dgm:spPr/>
    </dgm:pt>
    <dgm:pt modelId="{7125C4D5-CEFD-4746-90F7-8C6DFC379187}" type="pres">
      <dgm:prSet presAssocID="{BEEB15EC-0763-4A36-B4A8-8CACC22E50D7}" presName="compNode" presStyleCnt="0"/>
      <dgm:spPr/>
    </dgm:pt>
    <dgm:pt modelId="{784E56D5-A229-49DC-AD41-AC24D0E8F7BF}" type="pres">
      <dgm:prSet presAssocID="{BEEB15EC-0763-4A36-B4A8-8CACC22E50D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7956314F-6544-4EA5-94FC-A138ACB78C9E}" type="pres">
      <dgm:prSet presAssocID="{BEEB15EC-0763-4A36-B4A8-8CACC22E50D7}" presName="spaceRect" presStyleCnt="0"/>
      <dgm:spPr/>
    </dgm:pt>
    <dgm:pt modelId="{D7AC1EAC-9DD7-4977-AC21-049D8ADE4058}" type="pres">
      <dgm:prSet presAssocID="{BEEB15EC-0763-4A36-B4A8-8CACC22E50D7}" presName="textRect" presStyleLbl="revTx" presStyleIdx="2" presStyleCnt="4">
        <dgm:presLayoutVars>
          <dgm:chMax val="1"/>
          <dgm:chPref val="1"/>
        </dgm:presLayoutVars>
      </dgm:prSet>
      <dgm:spPr/>
    </dgm:pt>
    <dgm:pt modelId="{5D0E4557-4DFC-4D9B-8212-483A56AB8A29}" type="pres">
      <dgm:prSet presAssocID="{DF16DA1D-7C20-41F3-89CF-C416D7AF4033}" presName="sibTrans" presStyleCnt="0"/>
      <dgm:spPr/>
    </dgm:pt>
    <dgm:pt modelId="{BB9BB83D-6350-4E64-856F-1A26A2CC0938}" type="pres">
      <dgm:prSet presAssocID="{71C853A5-07AB-484D-907E-232768F61DE1}" presName="compNode" presStyleCnt="0"/>
      <dgm:spPr/>
    </dgm:pt>
    <dgm:pt modelId="{5D95A1BF-A86A-4764-A758-6F4F5B6E6BBA}" type="pres">
      <dgm:prSet presAssocID="{71C853A5-07AB-484D-907E-232768F61DE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1420010D-6E24-4E7B-84F3-53D93318FDBF}" type="pres">
      <dgm:prSet presAssocID="{71C853A5-07AB-484D-907E-232768F61DE1}" presName="spaceRect" presStyleCnt="0"/>
      <dgm:spPr/>
    </dgm:pt>
    <dgm:pt modelId="{E1011F0A-DB8F-41D8-A0B1-123F1847FD35}" type="pres">
      <dgm:prSet presAssocID="{71C853A5-07AB-484D-907E-232768F61DE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32D7514-5186-4127-AB9A-1AAF7E8DA007}" srcId="{6842A80E-3BBC-4D86-AFEF-ADA6BDD4CFB1}" destId="{1033E568-5ACD-41E8-BA59-13000F52206A}" srcOrd="1" destOrd="0" parTransId="{DDFF960D-ADA4-4925-BE40-AA027F949E41}" sibTransId="{027D338F-90F3-4A93-9059-E69ED5D8E680}"/>
    <dgm:cxn modelId="{B0F80018-645A-4D53-993B-2EC2158B12AA}" type="presOf" srcId="{1033E568-5ACD-41E8-BA59-13000F52206A}" destId="{25DAFA05-988F-4DAA-B040-244319D2900A}" srcOrd="0" destOrd="0" presId="urn:microsoft.com/office/officeart/2018/2/layout/IconLabelList"/>
    <dgm:cxn modelId="{44C9A93E-ABB0-4076-B224-6F3BC7A1E0AC}" type="presOf" srcId="{6842A80E-3BBC-4D86-AFEF-ADA6BDD4CFB1}" destId="{DEE80057-ACDD-4B40-874E-CA1C12880DB9}" srcOrd="0" destOrd="0" presId="urn:microsoft.com/office/officeart/2018/2/layout/IconLabelList"/>
    <dgm:cxn modelId="{AEE8157F-19C3-4E21-8B76-CD93DBE66D30}" srcId="{6842A80E-3BBC-4D86-AFEF-ADA6BDD4CFB1}" destId="{BBEFDDF2-1597-4C3D-84B5-958852B2DA73}" srcOrd="0" destOrd="0" parTransId="{0B67D491-F51E-4EC7-9755-BC2C9D49A662}" sibTransId="{4E2DE5D7-4DA0-4C2D-A08B-757D39FEB024}"/>
    <dgm:cxn modelId="{9AE63489-51A2-456A-B647-B76FA1DB10BC}" type="presOf" srcId="{71C853A5-07AB-484D-907E-232768F61DE1}" destId="{E1011F0A-DB8F-41D8-A0B1-123F1847FD35}" srcOrd="0" destOrd="0" presId="urn:microsoft.com/office/officeart/2018/2/layout/IconLabelList"/>
    <dgm:cxn modelId="{B8CC7BB7-44D1-4986-9FED-2A47272BFB69}" srcId="{6842A80E-3BBC-4D86-AFEF-ADA6BDD4CFB1}" destId="{BEEB15EC-0763-4A36-B4A8-8CACC22E50D7}" srcOrd="2" destOrd="0" parTransId="{99F44770-24EB-4CD3-A45E-B38E99CDDF87}" sibTransId="{DF16DA1D-7C20-41F3-89CF-C416D7AF4033}"/>
    <dgm:cxn modelId="{A4B20ABB-E677-4FAC-B08A-277D745E42CF}" type="presOf" srcId="{BEEB15EC-0763-4A36-B4A8-8CACC22E50D7}" destId="{D7AC1EAC-9DD7-4977-AC21-049D8ADE4058}" srcOrd="0" destOrd="0" presId="urn:microsoft.com/office/officeart/2018/2/layout/IconLabelList"/>
    <dgm:cxn modelId="{53B70BDB-FBFE-43B5-B9BB-0C774BF4B5E5}" srcId="{6842A80E-3BBC-4D86-AFEF-ADA6BDD4CFB1}" destId="{71C853A5-07AB-484D-907E-232768F61DE1}" srcOrd="3" destOrd="0" parTransId="{FB5632FF-3B91-49F9-B422-C9FA41D36274}" sibTransId="{C662CDE8-188E-4FA3-B5C5-428600034636}"/>
    <dgm:cxn modelId="{A63AF6FE-DEC8-415C-A30D-DD0472FE13E0}" type="presOf" srcId="{BBEFDDF2-1597-4C3D-84B5-958852B2DA73}" destId="{791AFC46-4BC2-46CB-ACD1-07911BF5BB05}" srcOrd="0" destOrd="0" presId="urn:microsoft.com/office/officeart/2018/2/layout/IconLabelList"/>
    <dgm:cxn modelId="{7E8DA4CD-33CF-485C-B5BF-556EDB6640B1}" type="presParOf" srcId="{DEE80057-ACDD-4B40-874E-CA1C12880DB9}" destId="{05211DCD-5474-4298-9F44-8572EF55ECC2}" srcOrd="0" destOrd="0" presId="urn:microsoft.com/office/officeart/2018/2/layout/IconLabelList"/>
    <dgm:cxn modelId="{C740194D-4308-4EBD-8E5E-E6F254E30E9A}" type="presParOf" srcId="{05211DCD-5474-4298-9F44-8572EF55ECC2}" destId="{D275AA17-2ACE-4593-9A20-599F3499E6B4}" srcOrd="0" destOrd="0" presId="urn:microsoft.com/office/officeart/2018/2/layout/IconLabelList"/>
    <dgm:cxn modelId="{557270F6-5A76-48E7-B193-7717C51B9B67}" type="presParOf" srcId="{05211DCD-5474-4298-9F44-8572EF55ECC2}" destId="{C21E6553-73AE-4D63-952D-64391A379DBA}" srcOrd="1" destOrd="0" presId="urn:microsoft.com/office/officeart/2018/2/layout/IconLabelList"/>
    <dgm:cxn modelId="{4EB34877-1281-4631-AA11-500998E99DB8}" type="presParOf" srcId="{05211DCD-5474-4298-9F44-8572EF55ECC2}" destId="{791AFC46-4BC2-46CB-ACD1-07911BF5BB05}" srcOrd="2" destOrd="0" presId="urn:microsoft.com/office/officeart/2018/2/layout/IconLabelList"/>
    <dgm:cxn modelId="{6A97F769-3938-46F2-989B-6C42BA848DF0}" type="presParOf" srcId="{DEE80057-ACDD-4B40-874E-CA1C12880DB9}" destId="{06D4DCF7-615E-4D5F-9849-5E59B9AA11FE}" srcOrd="1" destOrd="0" presId="urn:microsoft.com/office/officeart/2018/2/layout/IconLabelList"/>
    <dgm:cxn modelId="{4119C377-FB0A-44B5-A39B-E6887437417A}" type="presParOf" srcId="{DEE80057-ACDD-4B40-874E-CA1C12880DB9}" destId="{CC64ECEA-0FB4-41B2-AE08-EC79BC645E26}" srcOrd="2" destOrd="0" presId="urn:microsoft.com/office/officeart/2018/2/layout/IconLabelList"/>
    <dgm:cxn modelId="{3FF1BB48-887F-400D-8E5C-98D6B08482E4}" type="presParOf" srcId="{CC64ECEA-0FB4-41B2-AE08-EC79BC645E26}" destId="{4F4DEB0E-2290-4FC6-AD98-AB7A60515ABE}" srcOrd="0" destOrd="0" presId="urn:microsoft.com/office/officeart/2018/2/layout/IconLabelList"/>
    <dgm:cxn modelId="{A6909F0A-52C4-4310-9DF7-F161FA21E82A}" type="presParOf" srcId="{CC64ECEA-0FB4-41B2-AE08-EC79BC645E26}" destId="{4475882C-66B9-48DC-8A55-7DD56A2A26D9}" srcOrd="1" destOrd="0" presId="urn:microsoft.com/office/officeart/2018/2/layout/IconLabelList"/>
    <dgm:cxn modelId="{4F6A7AE6-5E7B-494C-852B-C3C20DB622F5}" type="presParOf" srcId="{CC64ECEA-0FB4-41B2-AE08-EC79BC645E26}" destId="{25DAFA05-988F-4DAA-B040-244319D2900A}" srcOrd="2" destOrd="0" presId="urn:microsoft.com/office/officeart/2018/2/layout/IconLabelList"/>
    <dgm:cxn modelId="{138BD9C7-3DA0-478E-9B11-E225F36F6702}" type="presParOf" srcId="{DEE80057-ACDD-4B40-874E-CA1C12880DB9}" destId="{E61F731B-19EB-40CB-9974-2472DADF502E}" srcOrd="3" destOrd="0" presId="urn:microsoft.com/office/officeart/2018/2/layout/IconLabelList"/>
    <dgm:cxn modelId="{B23B7D2C-BABF-486B-91FA-17CCB65AB86D}" type="presParOf" srcId="{DEE80057-ACDD-4B40-874E-CA1C12880DB9}" destId="{7125C4D5-CEFD-4746-90F7-8C6DFC379187}" srcOrd="4" destOrd="0" presId="urn:microsoft.com/office/officeart/2018/2/layout/IconLabelList"/>
    <dgm:cxn modelId="{BA9DBAEC-2371-47B4-A640-54C7851DF44D}" type="presParOf" srcId="{7125C4D5-CEFD-4746-90F7-8C6DFC379187}" destId="{784E56D5-A229-49DC-AD41-AC24D0E8F7BF}" srcOrd="0" destOrd="0" presId="urn:microsoft.com/office/officeart/2018/2/layout/IconLabelList"/>
    <dgm:cxn modelId="{D89AB95E-4A93-49FE-918B-39A59B4F1CD0}" type="presParOf" srcId="{7125C4D5-CEFD-4746-90F7-8C6DFC379187}" destId="{7956314F-6544-4EA5-94FC-A138ACB78C9E}" srcOrd="1" destOrd="0" presId="urn:microsoft.com/office/officeart/2018/2/layout/IconLabelList"/>
    <dgm:cxn modelId="{95E02A3E-8C37-4F8A-9154-DE17D0853287}" type="presParOf" srcId="{7125C4D5-CEFD-4746-90F7-8C6DFC379187}" destId="{D7AC1EAC-9DD7-4977-AC21-049D8ADE4058}" srcOrd="2" destOrd="0" presId="urn:microsoft.com/office/officeart/2018/2/layout/IconLabelList"/>
    <dgm:cxn modelId="{679FB0D6-3890-4C0C-A736-4891AAA07FD0}" type="presParOf" srcId="{DEE80057-ACDD-4B40-874E-CA1C12880DB9}" destId="{5D0E4557-4DFC-4D9B-8212-483A56AB8A29}" srcOrd="5" destOrd="0" presId="urn:microsoft.com/office/officeart/2018/2/layout/IconLabelList"/>
    <dgm:cxn modelId="{E0C6F445-9F84-4D4B-86B3-AAA1DF704272}" type="presParOf" srcId="{DEE80057-ACDD-4B40-874E-CA1C12880DB9}" destId="{BB9BB83D-6350-4E64-856F-1A26A2CC0938}" srcOrd="6" destOrd="0" presId="urn:microsoft.com/office/officeart/2018/2/layout/IconLabelList"/>
    <dgm:cxn modelId="{88F31550-E3CB-4D20-9694-64DDCBCE58C8}" type="presParOf" srcId="{BB9BB83D-6350-4E64-856F-1A26A2CC0938}" destId="{5D95A1BF-A86A-4764-A758-6F4F5B6E6BBA}" srcOrd="0" destOrd="0" presId="urn:microsoft.com/office/officeart/2018/2/layout/IconLabelList"/>
    <dgm:cxn modelId="{0FD32E68-03A6-4AFB-9308-04FE8AA33222}" type="presParOf" srcId="{BB9BB83D-6350-4E64-856F-1A26A2CC0938}" destId="{1420010D-6E24-4E7B-84F3-53D93318FDBF}" srcOrd="1" destOrd="0" presId="urn:microsoft.com/office/officeart/2018/2/layout/IconLabelList"/>
    <dgm:cxn modelId="{F9F13BB9-7DAE-4BCA-9010-00B4A99EB480}" type="presParOf" srcId="{BB9BB83D-6350-4E64-856F-1A26A2CC0938}" destId="{E1011F0A-DB8F-41D8-A0B1-123F1847FD3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56CAE0-301F-48F4-9270-93595EF0D24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CDBA3E8-DCDB-4234-810F-74E8F55839CF}">
      <dgm:prSet custT="1"/>
      <dgm:spPr/>
      <dgm:t>
        <a:bodyPr/>
        <a:lstStyle/>
        <a:p>
          <a:r>
            <a:rPr lang="en-US" sz="1800" dirty="0"/>
            <a:t>All public level 4 facilities share daily reports on the number of beds available in their facilities for ease of referral. The reports are also shared with the admissions desk at the hospital.</a:t>
          </a:r>
        </a:p>
      </dgm:t>
    </dgm:pt>
    <dgm:pt modelId="{373314C2-2D38-4802-ABAC-EF28A63C0B9B}" type="parTrans" cxnId="{CEF1F35D-E4EB-4C31-B61B-CC17D5966AC2}">
      <dgm:prSet/>
      <dgm:spPr/>
      <dgm:t>
        <a:bodyPr/>
        <a:lstStyle/>
        <a:p>
          <a:endParaRPr lang="en-US"/>
        </a:p>
      </dgm:t>
    </dgm:pt>
    <dgm:pt modelId="{FE9E3248-31A3-4DF1-A5F9-427E3D81E6C9}" type="sibTrans" cxnId="{CEF1F35D-E4EB-4C31-B61B-CC17D5966AC2}">
      <dgm:prSet/>
      <dgm:spPr/>
      <dgm:t>
        <a:bodyPr/>
        <a:lstStyle/>
        <a:p>
          <a:endParaRPr lang="en-US"/>
        </a:p>
      </dgm:t>
    </dgm:pt>
    <dgm:pt modelId="{AE3836F0-7B22-4BEC-A62A-B185599D64BD}">
      <dgm:prSet/>
      <dgm:spPr/>
      <dgm:t>
        <a:bodyPr/>
        <a:lstStyle/>
        <a:p>
          <a:r>
            <a:rPr lang="en-US" dirty="0"/>
            <a:t>Deployment of additional  staff including specialists in level 4 hospitals to offer the required services after referral. </a:t>
          </a:r>
        </a:p>
      </dgm:t>
    </dgm:pt>
    <dgm:pt modelId="{378D3EA4-E94F-45DD-AD8B-033C202BECE5}" type="parTrans" cxnId="{A11273DE-8659-4BC5-826A-FC59D1C200B9}">
      <dgm:prSet/>
      <dgm:spPr/>
      <dgm:t>
        <a:bodyPr/>
        <a:lstStyle/>
        <a:p>
          <a:endParaRPr lang="en-US"/>
        </a:p>
      </dgm:t>
    </dgm:pt>
    <dgm:pt modelId="{36A1FA61-BA88-49F2-98D0-EB5036DE61AB}" type="sibTrans" cxnId="{A11273DE-8659-4BC5-826A-FC59D1C200B9}">
      <dgm:prSet/>
      <dgm:spPr/>
      <dgm:t>
        <a:bodyPr/>
        <a:lstStyle/>
        <a:p>
          <a:endParaRPr lang="en-US"/>
        </a:p>
      </dgm:t>
    </dgm:pt>
    <dgm:pt modelId="{711F1046-4005-4E12-93B3-2A7D399AF22C}">
      <dgm:prSet/>
      <dgm:spPr/>
      <dgm:t>
        <a:bodyPr/>
        <a:lstStyle/>
        <a:p>
          <a:r>
            <a:rPr lang="en-US"/>
            <a:t>All the necessary investigations are done before down-referring the patient for proper management. </a:t>
          </a:r>
        </a:p>
      </dgm:t>
    </dgm:pt>
    <dgm:pt modelId="{5510CFBC-C378-42E8-8644-1799975BF7B7}" type="parTrans" cxnId="{15770B1F-B49A-456F-9D97-24BB6107666E}">
      <dgm:prSet/>
      <dgm:spPr/>
      <dgm:t>
        <a:bodyPr/>
        <a:lstStyle/>
        <a:p>
          <a:endParaRPr lang="en-US"/>
        </a:p>
      </dgm:t>
    </dgm:pt>
    <dgm:pt modelId="{767BB2F8-C07C-47DA-8BFD-5C5974B8ECFF}" type="sibTrans" cxnId="{15770B1F-B49A-456F-9D97-24BB6107666E}">
      <dgm:prSet/>
      <dgm:spPr/>
      <dgm:t>
        <a:bodyPr/>
        <a:lstStyle/>
        <a:p>
          <a:endParaRPr lang="en-US"/>
        </a:p>
      </dgm:t>
    </dgm:pt>
    <dgm:pt modelId="{180371DF-B5B0-46CA-97F1-4DD5432607D6}" type="pres">
      <dgm:prSet presAssocID="{AC56CAE0-301F-48F4-9270-93595EF0D24B}" presName="root" presStyleCnt="0">
        <dgm:presLayoutVars>
          <dgm:dir/>
          <dgm:resizeHandles val="exact"/>
        </dgm:presLayoutVars>
      </dgm:prSet>
      <dgm:spPr/>
    </dgm:pt>
    <dgm:pt modelId="{4461BC41-51A3-42B6-8F42-9978BAFA1574}" type="pres">
      <dgm:prSet presAssocID="{6CDBA3E8-DCDB-4234-810F-74E8F55839CF}" presName="compNode" presStyleCnt="0"/>
      <dgm:spPr/>
    </dgm:pt>
    <dgm:pt modelId="{2EA1EEFA-CDDC-476E-9C96-F2C1E746D194}" type="pres">
      <dgm:prSet presAssocID="{6CDBA3E8-DCDB-4234-810F-74E8F55839C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2EE28F16-29BF-4B25-9F72-D282EA1FFCCD}" type="pres">
      <dgm:prSet presAssocID="{6CDBA3E8-DCDB-4234-810F-74E8F55839CF}" presName="spaceRect" presStyleCnt="0"/>
      <dgm:spPr/>
    </dgm:pt>
    <dgm:pt modelId="{1444CB29-815F-47E8-AADC-4D7A7B7DFA8E}" type="pres">
      <dgm:prSet presAssocID="{6CDBA3E8-DCDB-4234-810F-74E8F55839CF}" presName="textRect" presStyleLbl="revTx" presStyleIdx="0" presStyleCnt="3" custScaleX="164244">
        <dgm:presLayoutVars>
          <dgm:chMax val="1"/>
          <dgm:chPref val="1"/>
        </dgm:presLayoutVars>
      </dgm:prSet>
      <dgm:spPr/>
    </dgm:pt>
    <dgm:pt modelId="{9621119C-E79B-4173-A5E2-76E46F4B5CA4}" type="pres">
      <dgm:prSet presAssocID="{FE9E3248-31A3-4DF1-A5F9-427E3D81E6C9}" presName="sibTrans" presStyleCnt="0"/>
      <dgm:spPr/>
    </dgm:pt>
    <dgm:pt modelId="{6E97EECF-08EB-4071-93B4-C56AED963A5B}" type="pres">
      <dgm:prSet presAssocID="{AE3836F0-7B22-4BEC-A62A-B185599D64BD}" presName="compNode" presStyleCnt="0"/>
      <dgm:spPr/>
    </dgm:pt>
    <dgm:pt modelId="{5CFE17A2-CEB6-428D-91A1-7D7FD7B90926}" type="pres">
      <dgm:prSet presAssocID="{AE3836F0-7B22-4BEC-A62A-B185599D64B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15EEC3C5-6136-4DDF-9B03-848C5634A619}" type="pres">
      <dgm:prSet presAssocID="{AE3836F0-7B22-4BEC-A62A-B185599D64BD}" presName="spaceRect" presStyleCnt="0"/>
      <dgm:spPr/>
    </dgm:pt>
    <dgm:pt modelId="{7A072E15-B4B9-4BA1-889E-4055AEC99176}" type="pres">
      <dgm:prSet presAssocID="{AE3836F0-7B22-4BEC-A62A-B185599D64BD}" presName="textRect" presStyleLbl="revTx" presStyleIdx="1" presStyleCnt="3">
        <dgm:presLayoutVars>
          <dgm:chMax val="1"/>
          <dgm:chPref val="1"/>
        </dgm:presLayoutVars>
      </dgm:prSet>
      <dgm:spPr/>
    </dgm:pt>
    <dgm:pt modelId="{78B25E4C-BCC1-4BB4-A7F6-EB569FF75C05}" type="pres">
      <dgm:prSet presAssocID="{36A1FA61-BA88-49F2-98D0-EB5036DE61AB}" presName="sibTrans" presStyleCnt="0"/>
      <dgm:spPr/>
    </dgm:pt>
    <dgm:pt modelId="{3F27DE4F-1082-4A28-8BFF-7E496F8227BA}" type="pres">
      <dgm:prSet presAssocID="{711F1046-4005-4E12-93B3-2A7D399AF22C}" presName="compNode" presStyleCnt="0"/>
      <dgm:spPr/>
    </dgm:pt>
    <dgm:pt modelId="{2E977481-1CAC-4B88-A62E-D5C032EEBA31}" type="pres">
      <dgm:prSet presAssocID="{711F1046-4005-4E12-93B3-2A7D399AF22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03C599B8-B043-414E-8358-2B9E8588F3AF}" type="pres">
      <dgm:prSet presAssocID="{711F1046-4005-4E12-93B3-2A7D399AF22C}" presName="spaceRect" presStyleCnt="0"/>
      <dgm:spPr/>
    </dgm:pt>
    <dgm:pt modelId="{D6803DD2-7377-453B-8095-E70FB5376023}" type="pres">
      <dgm:prSet presAssocID="{711F1046-4005-4E12-93B3-2A7D399AF22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5770B1F-B49A-456F-9D97-24BB6107666E}" srcId="{AC56CAE0-301F-48F4-9270-93595EF0D24B}" destId="{711F1046-4005-4E12-93B3-2A7D399AF22C}" srcOrd="2" destOrd="0" parTransId="{5510CFBC-C378-42E8-8644-1799975BF7B7}" sibTransId="{767BB2F8-C07C-47DA-8BFD-5C5974B8ECFF}"/>
    <dgm:cxn modelId="{CEF1F35D-E4EB-4C31-B61B-CC17D5966AC2}" srcId="{AC56CAE0-301F-48F4-9270-93595EF0D24B}" destId="{6CDBA3E8-DCDB-4234-810F-74E8F55839CF}" srcOrd="0" destOrd="0" parTransId="{373314C2-2D38-4802-ABAC-EF28A63C0B9B}" sibTransId="{FE9E3248-31A3-4DF1-A5F9-427E3D81E6C9}"/>
    <dgm:cxn modelId="{72718A88-1BA2-43F7-B0BB-F24BFF7D5921}" type="presOf" srcId="{711F1046-4005-4E12-93B3-2A7D399AF22C}" destId="{D6803DD2-7377-453B-8095-E70FB5376023}" srcOrd="0" destOrd="0" presId="urn:microsoft.com/office/officeart/2018/2/layout/IconLabelList"/>
    <dgm:cxn modelId="{9B872B8D-99B0-48ED-84EB-734382CBA8C9}" type="presOf" srcId="{AC56CAE0-301F-48F4-9270-93595EF0D24B}" destId="{180371DF-B5B0-46CA-97F1-4DD5432607D6}" srcOrd="0" destOrd="0" presId="urn:microsoft.com/office/officeart/2018/2/layout/IconLabelList"/>
    <dgm:cxn modelId="{272C119C-AA14-4570-A577-93F39253CBDD}" type="presOf" srcId="{6CDBA3E8-DCDB-4234-810F-74E8F55839CF}" destId="{1444CB29-815F-47E8-AADC-4D7A7B7DFA8E}" srcOrd="0" destOrd="0" presId="urn:microsoft.com/office/officeart/2018/2/layout/IconLabelList"/>
    <dgm:cxn modelId="{C75601A4-B4B0-41CD-8733-F954B6B9AAA7}" type="presOf" srcId="{AE3836F0-7B22-4BEC-A62A-B185599D64BD}" destId="{7A072E15-B4B9-4BA1-889E-4055AEC99176}" srcOrd="0" destOrd="0" presId="urn:microsoft.com/office/officeart/2018/2/layout/IconLabelList"/>
    <dgm:cxn modelId="{A11273DE-8659-4BC5-826A-FC59D1C200B9}" srcId="{AC56CAE0-301F-48F4-9270-93595EF0D24B}" destId="{AE3836F0-7B22-4BEC-A62A-B185599D64BD}" srcOrd="1" destOrd="0" parTransId="{378D3EA4-E94F-45DD-AD8B-033C202BECE5}" sibTransId="{36A1FA61-BA88-49F2-98D0-EB5036DE61AB}"/>
    <dgm:cxn modelId="{32688346-6F88-4583-9AA1-FEF6A642C2E4}" type="presParOf" srcId="{180371DF-B5B0-46CA-97F1-4DD5432607D6}" destId="{4461BC41-51A3-42B6-8F42-9978BAFA1574}" srcOrd="0" destOrd="0" presId="urn:microsoft.com/office/officeart/2018/2/layout/IconLabelList"/>
    <dgm:cxn modelId="{8A3A46C8-C087-44CE-90E9-6BA5F7741886}" type="presParOf" srcId="{4461BC41-51A3-42B6-8F42-9978BAFA1574}" destId="{2EA1EEFA-CDDC-476E-9C96-F2C1E746D194}" srcOrd="0" destOrd="0" presId="urn:microsoft.com/office/officeart/2018/2/layout/IconLabelList"/>
    <dgm:cxn modelId="{162C5735-E830-4AE2-976E-C3E90B391803}" type="presParOf" srcId="{4461BC41-51A3-42B6-8F42-9978BAFA1574}" destId="{2EE28F16-29BF-4B25-9F72-D282EA1FFCCD}" srcOrd="1" destOrd="0" presId="urn:microsoft.com/office/officeart/2018/2/layout/IconLabelList"/>
    <dgm:cxn modelId="{3D8152D5-C156-45B5-87AD-BF90E49643AA}" type="presParOf" srcId="{4461BC41-51A3-42B6-8F42-9978BAFA1574}" destId="{1444CB29-815F-47E8-AADC-4D7A7B7DFA8E}" srcOrd="2" destOrd="0" presId="urn:microsoft.com/office/officeart/2018/2/layout/IconLabelList"/>
    <dgm:cxn modelId="{4FE093EF-D936-4E9C-900F-C6AE4A09277D}" type="presParOf" srcId="{180371DF-B5B0-46CA-97F1-4DD5432607D6}" destId="{9621119C-E79B-4173-A5E2-76E46F4B5CA4}" srcOrd="1" destOrd="0" presId="urn:microsoft.com/office/officeart/2018/2/layout/IconLabelList"/>
    <dgm:cxn modelId="{B90D2DCB-8091-49C2-90ED-57E56E060E01}" type="presParOf" srcId="{180371DF-B5B0-46CA-97F1-4DD5432607D6}" destId="{6E97EECF-08EB-4071-93B4-C56AED963A5B}" srcOrd="2" destOrd="0" presId="urn:microsoft.com/office/officeart/2018/2/layout/IconLabelList"/>
    <dgm:cxn modelId="{1B78E524-4CC8-4E7B-A62B-4456EA049297}" type="presParOf" srcId="{6E97EECF-08EB-4071-93B4-C56AED963A5B}" destId="{5CFE17A2-CEB6-428D-91A1-7D7FD7B90926}" srcOrd="0" destOrd="0" presId="urn:microsoft.com/office/officeart/2018/2/layout/IconLabelList"/>
    <dgm:cxn modelId="{1A407D8E-E503-4C1B-9823-9186161CB33D}" type="presParOf" srcId="{6E97EECF-08EB-4071-93B4-C56AED963A5B}" destId="{15EEC3C5-6136-4DDF-9B03-848C5634A619}" srcOrd="1" destOrd="0" presId="urn:microsoft.com/office/officeart/2018/2/layout/IconLabelList"/>
    <dgm:cxn modelId="{2615F2B0-39FF-40AB-823D-D275FBB918FA}" type="presParOf" srcId="{6E97EECF-08EB-4071-93B4-C56AED963A5B}" destId="{7A072E15-B4B9-4BA1-889E-4055AEC99176}" srcOrd="2" destOrd="0" presId="urn:microsoft.com/office/officeart/2018/2/layout/IconLabelList"/>
    <dgm:cxn modelId="{9CED8E93-6B4E-49B2-9A59-86EF3FFD5D62}" type="presParOf" srcId="{180371DF-B5B0-46CA-97F1-4DD5432607D6}" destId="{78B25E4C-BCC1-4BB4-A7F6-EB569FF75C05}" srcOrd="3" destOrd="0" presId="urn:microsoft.com/office/officeart/2018/2/layout/IconLabelList"/>
    <dgm:cxn modelId="{9A829D03-9741-42A2-8BE3-D03168DD9856}" type="presParOf" srcId="{180371DF-B5B0-46CA-97F1-4DD5432607D6}" destId="{3F27DE4F-1082-4A28-8BFF-7E496F8227BA}" srcOrd="4" destOrd="0" presId="urn:microsoft.com/office/officeart/2018/2/layout/IconLabelList"/>
    <dgm:cxn modelId="{55467D74-4C65-4D6A-8CBF-A56A552C2398}" type="presParOf" srcId="{3F27DE4F-1082-4A28-8BFF-7E496F8227BA}" destId="{2E977481-1CAC-4B88-A62E-D5C032EEBA31}" srcOrd="0" destOrd="0" presId="urn:microsoft.com/office/officeart/2018/2/layout/IconLabelList"/>
    <dgm:cxn modelId="{B4AB3E35-EE16-4004-BC6B-AA3999D89876}" type="presParOf" srcId="{3F27DE4F-1082-4A28-8BFF-7E496F8227BA}" destId="{03C599B8-B043-414E-8358-2B9E8588F3AF}" srcOrd="1" destOrd="0" presId="urn:microsoft.com/office/officeart/2018/2/layout/IconLabelList"/>
    <dgm:cxn modelId="{2394AD62-C970-494B-8CB6-7243EE2DD521}" type="presParOf" srcId="{3F27DE4F-1082-4A28-8BFF-7E496F8227BA}" destId="{D6803DD2-7377-453B-8095-E70FB537602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49ECA-621C-4E13-BB7F-F5BE57D7F5E0}">
      <dsp:nvSpPr>
        <dsp:cNvPr id="0" name=""/>
        <dsp:cNvSpPr/>
      </dsp:nvSpPr>
      <dsp:spPr>
        <a:xfrm>
          <a:off x="765914" y="137115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B12DC9-AF1D-45CA-A1A7-7F830EA34BE7}">
      <dsp:nvSpPr>
        <dsp:cNvPr id="0" name=""/>
        <dsp:cNvSpPr/>
      </dsp:nvSpPr>
      <dsp:spPr>
        <a:xfrm>
          <a:off x="765914" y="1795967"/>
          <a:ext cx="4320000" cy="85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The hospital IPC committee had developed a guideline for the implementation of one patient, one bed. </a:t>
          </a:r>
        </a:p>
      </dsp:txBody>
      <dsp:txXfrm>
        <a:off x="765914" y="1795967"/>
        <a:ext cx="4320000" cy="850500"/>
      </dsp:txXfrm>
    </dsp:sp>
    <dsp:sp modelId="{D3483DE0-AB7A-486A-BEC9-ECC24A6995E8}">
      <dsp:nvSpPr>
        <dsp:cNvPr id="0" name=""/>
        <dsp:cNvSpPr/>
      </dsp:nvSpPr>
      <dsp:spPr>
        <a:xfrm>
          <a:off x="765914" y="2714771"/>
          <a:ext cx="4320000" cy="837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625ED6-925B-4E90-B156-EE4D07A66A67}">
      <dsp:nvSpPr>
        <dsp:cNvPr id="0" name=""/>
        <dsp:cNvSpPr/>
      </dsp:nvSpPr>
      <dsp:spPr>
        <a:xfrm>
          <a:off x="5841914" y="137115"/>
          <a:ext cx="1512000" cy="1512000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87BC8A-CCFD-499C-9C6F-711C257031F5}">
      <dsp:nvSpPr>
        <dsp:cNvPr id="0" name=""/>
        <dsp:cNvSpPr/>
      </dsp:nvSpPr>
      <dsp:spPr>
        <a:xfrm>
          <a:off x="5841914" y="1795967"/>
          <a:ext cx="4320000" cy="85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However, it was not rolled out until March 2020, after the COVID-19 pandemic</a:t>
          </a:r>
        </a:p>
      </dsp:txBody>
      <dsp:txXfrm>
        <a:off x="5841914" y="1795967"/>
        <a:ext cx="4320000" cy="850500"/>
      </dsp:txXfrm>
    </dsp:sp>
    <dsp:sp modelId="{D701423F-0A1E-427A-A917-050B1574D0B5}">
      <dsp:nvSpPr>
        <dsp:cNvPr id="0" name=""/>
        <dsp:cNvSpPr/>
      </dsp:nvSpPr>
      <dsp:spPr>
        <a:xfrm>
          <a:off x="6193562" y="2504864"/>
          <a:ext cx="4320000" cy="837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 dirty="0">
              <a:solidFill>
                <a:schemeClr val="tx1"/>
              </a:solidFill>
            </a:rPr>
            <a:t>When the ministry issued guidelines on social distancing including in the inpatient settings of hospitals.</a:t>
          </a:r>
        </a:p>
      </dsp:txBody>
      <dsp:txXfrm>
        <a:off x="6193562" y="2504864"/>
        <a:ext cx="4320000" cy="8375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75AA17-2ACE-4593-9A20-599F3499E6B4}">
      <dsp:nvSpPr>
        <dsp:cNvPr id="0" name=""/>
        <dsp:cNvSpPr/>
      </dsp:nvSpPr>
      <dsp:spPr>
        <a:xfrm>
          <a:off x="1319490" y="392725"/>
          <a:ext cx="938360" cy="9383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AFC46-4BC2-46CB-ACD1-07911BF5BB05}">
      <dsp:nvSpPr>
        <dsp:cNvPr id="0" name=""/>
        <dsp:cNvSpPr/>
      </dsp:nvSpPr>
      <dsp:spPr>
        <a:xfrm>
          <a:off x="402097" y="1766679"/>
          <a:ext cx="2773146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The hospital implemented a downward referral mechanism to level four hospitals within the county to ensure patients were not sharing beds. </a:t>
          </a:r>
        </a:p>
      </dsp:txBody>
      <dsp:txXfrm>
        <a:off x="402097" y="1766679"/>
        <a:ext cx="2773146" cy="1530000"/>
      </dsp:txXfrm>
    </dsp:sp>
    <dsp:sp modelId="{4F4DEB0E-2290-4FC6-AD98-AB7A60515ABE}">
      <dsp:nvSpPr>
        <dsp:cNvPr id="0" name=""/>
        <dsp:cNvSpPr/>
      </dsp:nvSpPr>
      <dsp:spPr>
        <a:xfrm>
          <a:off x="4113603" y="392725"/>
          <a:ext cx="938360" cy="9383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AFA05-988F-4DAA-B040-244319D2900A}">
      <dsp:nvSpPr>
        <dsp:cNvPr id="0" name=""/>
        <dsp:cNvSpPr/>
      </dsp:nvSpPr>
      <dsp:spPr>
        <a:xfrm>
          <a:off x="3540161" y="1766679"/>
          <a:ext cx="2085244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Staff and patients were sensitized on the downward referral process.</a:t>
          </a:r>
        </a:p>
      </dsp:txBody>
      <dsp:txXfrm>
        <a:off x="3540161" y="1766679"/>
        <a:ext cx="2085244" cy="1530000"/>
      </dsp:txXfrm>
    </dsp:sp>
    <dsp:sp modelId="{784E56D5-A229-49DC-AD41-AC24D0E8F7BF}">
      <dsp:nvSpPr>
        <dsp:cNvPr id="0" name=""/>
        <dsp:cNvSpPr/>
      </dsp:nvSpPr>
      <dsp:spPr>
        <a:xfrm>
          <a:off x="6563766" y="392725"/>
          <a:ext cx="938360" cy="9383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AC1EAC-9DD7-4977-AC21-049D8ADE4058}">
      <dsp:nvSpPr>
        <dsp:cNvPr id="0" name=""/>
        <dsp:cNvSpPr/>
      </dsp:nvSpPr>
      <dsp:spPr>
        <a:xfrm>
          <a:off x="5990324" y="1766679"/>
          <a:ext cx="2085244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There was support from the county and the facilities to which the patients were being referred. </a:t>
          </a:r>
        </a:p>
      </dsp:txBody>
      <dsp:txXfrm>
        <a:off x="5990324" y="1766679"/>
        <a:ext cx="2085244" cy="1530000"/>
      </dsp:txXfrm>
    </dsp:sp>
    <dsp:sp modelId="{5D95A1BF-A86A-4764-A758-6F4F5B6E6BBA}">
      <dsp:nvSpPr>
        <dsp:cNvPr id="0" name=""/>
        <dsp:cNvSpPr/>
      </dsp:nvSpPr>
      <dsp:spPr>
        <a:xfrm>
          <a:off x="9013928" y="392725"/>
          <a:ext cx="938360" cy="9383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11F0A-DB8F-41D8-A0B1-123F1847FD35}">
      <dsp:nvSpPr>
        <dsp:cNvPr id="0" name=""/>
        <dsp:cNvSpPr/>
      </dsp:nvSpPr>
      <dsp:spPr>
        <a:xfrm>
          <a:off x="8440486" y="1766679"/>
          <a:ext cx="2085244" cy="15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Establishment of a county referral forum where all matters that concern referrals are discussed.</a:t>
          </a:r>
        </a:p>
      </dsp:txBody>
      <dsp:txXfrm>
        <a:off x="8440486" y="1766679"/>
        <a:ext cx="2085244" cy="153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A1EEFA-CDDC-476E-9C96-F2C1E746D194}">
      <dsp:nvSpPr>
        <dsp:cNvPr id="0" name=""/>
        <dsp:cNvSpPr/>
      </dsp:nvSpPr>
      <dsp:spPr>
        <a:xfrm>
          <a:off x="1745886" y="400445"/>
          <a:ext cx="1195080" cy="11950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4CB29-815F-47E8-AADC-4D7A7B7DFA8E}">
      <dsp:nvSpPr>
        <dsp:cNvPr id="0" name=""/>
        <dsp:cNvSpPr/>
      </dsp:nvSpPr>
      <dsp:spPr>
        <a:xfrm>
          <a:off x="162485" y="2028959"/>
          <a:ext cx="4361883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All public level 4 facilities share daily reports on the number of beds available in their facilities for ease of referral. The reports are also shared with the admissions desk at the hospital.</a:t>
          </a:r>
        </a:p>
      </dsp:txBody>
      <dsp:txXfrm>
        <a:off x="162485" y="2028959"/>
        <a:ext cx="4361883" cy="1260000"/>
      </dsp:txXfrm>
    </dsp:sp>
    <dsp:sp modelId="{5CFE17A2-CEB6-428D-91A1-7D7FD7B90926}">
      <dsp:nvSpPr>
        <dsp:cNvPr id="0" name=""/>
        <dsp:cNvSpPr/>
      </dsp:nvSpPr>
      <dsp:spPr>
        <a:xfrm>
          <a:off x="5719449" y="400445"/>
          <a:ext cx="1195080" cy="11950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72E15-B4B9-4BA1-889E-4055AEC99176}">
      <dsp:nvSpPr>
        <dsp:cNvPr id="0" name=""/>
        <dsp:cNvSpPr/>
      </dsp:nvSpPr>
      <dsp:spPr>
        <a:xfrm>
          <a:off x="4989122" y="2028959"/>
          <a:ext cx="2655733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Deployment of additional  staff including specialists in level 4 hospitals to offer the required services after referral. </a:t>
          </a:r>
        </a:p>
      </dsp:txBody>
      <dsp:txXfrm>
        <a:off x="4989122" y="2028959"/>
        <a:ext cx="2655733" cy="1260000"/>
      </dsp:txXfrm>
    </dsp:sp>
    <dsp:sp modelId="{2E977481-1CAC-4B88-A62E-D5C032EEBA31}">
      <dsp:nvSpPr>
        <dsp:cNvPr id="0" name=""/>
        <dsp:cNvSpPr/>
      </dsp:nvSpPr>
      <dsp:spPr>
        <a:xfrm>
          <a:off x="8839936" y="400445"/>
          <a:ext cx="1195080" cy="11950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03DD2-7377-453B-8095-E70FB5376023}">
      <dsp:nvSpPr>
        <dsp:cNvPr id="0" name=""/>
        <dsp:cNvSpPr/>
      </dsp:nvSpPr>
      <dsp:spPr>
        <a:xfrm>
          <a:off x="8109609" y="2028959"/>
          <a:ext cx="2655733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All the necessary investigations are done before down-referring the patient for proper management. </a:t>
          </a:r>
        </a:p>
      </dsp:txBody>
      <dsp:txXfrm>
        <a:off x="8109609" y="2028959"/>
        <a:ext cx="2655733" cy="126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62160-6E14-4D50-8784-0A86F552F8A9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6582F-4439-41FF-AB6F-F4E78D7A90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84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38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886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828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074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032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484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920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742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16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475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31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993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361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94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528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5063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457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5746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185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363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465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213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747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1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362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297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57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12189441" cy="55640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/>
          <p:cNvGrpSpPr/>
          <p:nvPr userDrawn="1"/>
        </p:nvGrpSpPr>
        <p:grpSpPr>
          <a:xfrm flipH="1">
            <a:off x="0" y="3884024"/>
            <a:ext cx="12192000" cy="2973977"/>
            <a:chOff x="788988" y="3014663"/>
            <a:chExt cx="7566026" cy="3506788"/>
          </a:xfrm>
          <a:solidFill>
            <a:srgbClr val="FFC000"/>
          </a:solidFill>
        </p:grpSpPr>
        <p:sp>
          <p:nvSpPr>
            <p:cNvPr id="8" name="Freeform 1723"/>
            <p:cNvSpPr>
              <a:spLocks/>
            </p:cNvSpPr>
            <p:nvPr/>
          </p:nvSpPr>
          <p:spPr bwMode="auto">
            <a:xfrm>
              <a:off x="788988" y="3351213"/>
              <a:ext cx="7566025" cy="3022600"/>
            </a:xfrm>
            <a:custGeom>
              <a:avLst/>
              <a:gdLst>
                <a:gd name="T0" fmla="*/ 14255 w 14299"/>
                <a:gd name="T1" fmla="*/ 1918 h 5714"/>
                <a:gd name="T2" fmla="*/ 14047 w 14299"/>
                <a:gd name="T3" fmla="*/ 2172 h 5714"/>
                <a:gd name="T4" fmla="*/ 13801 w 14299"/>
                <a:gd name="T5" fmla="*/ 2402 h 5714"/>
                <a:gd name="T6" fmla="*/ 13513 w 14299"/>
                <a:gd name="T7" fmla="*/ 2602 h 5714"/>
                <a:gd name="T8" fmla="*/ 13185 w 14299"/>
                <a:gd name="T9" fmla="*/ 2771 h 5714"/>
                <a:gd name="T10" fmla="*/ 12816 w 14299"/>
                <a:gd name="T11" fmla="*/ 2903 h 5714"/>
                <a:gd name="T12" fmla="*/ 12407 w 14299"/>
                <a:gd name="T13" fmla="*/ 2997 h 5714"/>
                <a:gd name="T14" fmla="*/ 11955 w 14299"/>
                <a:gd name="T15" fmla="*/ 3047 h 5714"/>
                <a:gd name="T16" fmla="*/ 11463 w 14299"/>
                <a:gd name="T17" fmla="*/ 3052 h 5714"/>
                <a:gd name="T18" fmla="*/ 10929 w 14299"/>
                <a:gd name="T19" fmla="*/ 3006 h 5714"/>
                <a:gd name="T20" fmla="*/ 10351 w 14299"/>
                <a:gd name="T21" fmla="*/ 2906 h 5714"/>
                <a:gd name="T22" fmla="*/ 9732 w 14299"/>
                <a:gd name="T23" fmla="*/ 2749 h 5714"/>
                <a:gd name="T24" fmla="*/ 9071 w 14299"/>
                <a:gd name="T25" fmla="*/ 2530 h 5714"/>
                <a:gd name="T26" fmla="*/ 8367 w 14299"/>
                <a:gd name="T27" fmla="*/ 2250 h 5714"/>
                <a:gd name="T28" fmla="*/ 7620 w 14299"/>
                <a:gd name="T29" fmla="*/ 1900 h 5714"/>
                <a:gd name="T30" fmla="*/ 6829 w 14299"/>
                <a:gd name="T31" fmla="*/ 1479 h 5714"/>
                <a:gd name="T32" fmla="*/ 6207 w 14299"/>
                <a:gd name="T33" fmla="*/ 1113 h 5714"/>
                <a:gd name="T34" fmla="*/ 5580 w 14299"/>
                <a:gd name="T35" fmla="*/ 758 h 5714"/>
                <a:gd name="T36" fmla="*/ 4805 w 14299"/>
                <a:gd name="T37" fmla="*/ 402 h 5714"/>
                <a:gd name="T38" fmla="*/ 4095 w 14299"/>
                <a:gd name="T39" fmla="*/ 167 h 5714"/>
                <a:gd name="T40" fmla="*/ 3450 w 14299"/>
                <a:gd name="T41" fmla="*/ 38 h 5714"/>
                <a:gd name="T42" fmla="*/ 2868 w 14299"/>
                <a:gd name="T43" fmla="*/ 0 h 5714"/>
                <a:gd name="T44" fmla="*/ 2346 w 14299"/>
                <a:gd name="T45" fmla="*/ 41 h 5714"/>
                <a:gd name="T46" fmla="*/ 1882 w 14299"/>
                <a:gd name="T47" fmla="*/ 146 h 5714"/>
                <a:gd name="T48" fmla="*/ 1474 w 14299"/>
                <a:gd name="T49" fmla="*/ 301 h 5714"/>
                <a:gd name="T50" fmla="*/ 1120 w 14299"/>
                <a:gd name="T51" fmla="*/ 493 h 5714"/>
                <a:gd name="T52" fmla="*/ 819 w 14299"/>
                <a:gd name="T53" fmla="*/ 706 h 5714"/>
                <a:gd name="T54" fmla="*/ 569 w 14299"/>
                <a:gd name="T55" fmla="*/ 928 h 5714"/>
                <a:gd name="T56" fmla="*/ 245 w 14299"/>
                <a:gd name="T57" fmla="*/ 1296 h 5714"/>
                <a:gd name="T58" fmla="*/ 13 w 14299"/>
                <a:gd name="T59" fmla="*/ 1652 h 5714"/>
                <a:gd name="T60" fmla="*/ 0 w 14299"/>
                <a:gd name="T61" fmla="*/ 5714 h 5714"/>
                <a:gd name="T62" fmla="*/ 14299 w 14299"/>
                <a:gd name="T63" fmla="*/ 1851 h 5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714">
                  <a:moveTo>
                    <a:pt x="14299" y="1851"/>
                  </a:moveTo>
                  <a:lnTo>
                    <a:pt x="14255" y="1918"/>
                  </a:lnTo>
                  <a:lnTo>
                    <a:pt x="14155" y="2048"/>
                  </a:lnTo>
                  <a:lnTo>
                    <a:pt x="14047" y="2172"/>
                  </a:lnTo>
                  <a:lnTo>
                    <a:pt x="13929" y="2290"/>
                  </a:lnTo>
                  <a:lnTo>
                    <a:pt x="13801" y="2402"/>
                  </a:lnTo>
                  <a:lnTo>
                    <a:pt x="13662" y="2506"/>
                  </a:lnTo>
                  <a:lnTo>
                    <a:pt x="13513" y="2602"/>
                  </a:lnTo>
                  <a:lnTo>
                    <a:pt x="13355" y="2692"/>
                  </a:lnTo>
                  <a:lnTo>
                    <a:pt x="13185" y="2771"/>
                  </a:lnTo>
                  <a:lnTo>
                    <a:pt x="13006" y="2841"/>
                  </a:lnTo>
                  <a:lnTo>
                    <a:pt x="12816" y="2903"/>
                  </a:lnTo>
                  <a:lnTo>
                    <a:pt x="12616" y="2955"/>
                  </a:lnTo>
                  <a:lnTo>
                    <a:pt x="12407" y="2997"/>
                  </a:lnTo>
                  <a:lnTo>
                    <a:pt x="12186" y="3027"/>
                  </a:lnTo>
                  <a:lnTo>
                    <a:pt x="11955" y="3047"/>
                  </a:lnTo>
                  <a:lnTo>
                    <a:pt x="11715" y="3056"/>
                  </a:lnTo>
                  <a:lnTo>
                    <a:pt x="11463" y="3052"/>
                  </a:lnTo>
                  <a:lnTo>
                    <a:pt x="11201" y="3034"/>
                  </a:lnTo>
                  <a:lnTo>
                    <a:pt x="10929" y="3006"/>
                  </a:lnTo>
                  <a:lnTo>
                    <a:pt x="10645" y="2962"/>
                  </a:lnTo>
                  <a:lnTo>
                    <a:pt x="10351" y="2906"/>
                  </a:lnTo>
                  <a:lnTo>
                    <a:pt x="10047" y="2834"/>
                  </a:lnTo>
                  <a:lnTo>
                    <a:pt x="9732" y="2749"/>
                  </a:lnTo>
                  <a:lnTo>
                    <a:pt x="9407" y="2647"/>
                  </a:lnTo>
                  <a:lnTo>
                    <a:pt x="9071" y="2530"/>
                  </a:lnTo>
                  <a:lnTo>
                    <a:pt x="8724" y="2398"/>
                  </a:lnTo>
                  <a:lnTo>
                    <a:pt x="8367" y="2250"/>
                  </a:lnTo>
                  <a:lnTo>
                    <a:pt x="7999" y="2083"/>
                  </a:lnTo>
                  <a:lnTo>
                    <a:pt x="7620" y="1900"/>
                  </a:lnTo>
                  <a:lnTo>
                    <a:pt x="7230" y="1698"/>
                  </a:lnTo>
                  <a:lnTo>
                    <a:pt x="6829" y="1479"/>
                  </a:lnTo>
                  <a:lnTo>
                    <a:pt x="6418" y="1240"/>
                  </a:lnTo>
                  <a:lnTo>
                    <a:pt x="6207" y="1113"/>
                  </a:lnTo>
                  <a:lnTo>
                    <a:pt x="5993" y="985"/>
                  </a:lnTo>
                  <a:lnTo>
                    <a:pt x="5580" y="758"/>
                  </a:lnTo>
                  <a:lnTo>
                    <a:pt x="5184" y="565"/>
                  </a:lnTo>
                  <a:lnTo>
                    <a:pt x="4805" y="402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0"/>
                  </a:lnTo>
                  <a:lnTo>
                    <a:pt x="3450" y="38"/>
                  </a:lnTo>
                  <a:lnTo>
                    <a:pt x="3152" y="8"/>
                  </a:lnTo>
                  <a:lnTo>
                    <a:pt x="2868" y="0"/>
                  </a:lnTo>
                  <a:lnTo>
                    <a:pt x="2599" y="12"/>
                  </a:lnTo>
                  <a:lnTo>
                    <a:pt x="2346" y="41"/>
                  </a:lnTo>
                  <a:lnTo>
                    <a:pt x="2107" y="85"/>
                  </a:lnTo>
                  <a:lnTo>
                    <a:pt x="1882" y="146"/>
                  </a:lnTo>
                  <a:lnTo>
                    <a:pt x="1670" y="218"/>
                  </a:lnTo>
                  <a:lnTo>
                    <a:pt x="1474" y="301"/>
                  </a:lnTo>
                  <a:lnTo>
                    <a:pt x="1290" y="394"/>
                  </a:lnTo>
                  <a:lnTo>
                    <a:pt x="1120" y="493"/>
                  </a:lnTo>
                  <a:lnTo>
                    <a:pt x="963" y="598"/>
                  </a:lnTo>
                  <a:lnTo>
                    <a:pt x="819" y="706"/>
                  </a:lnTo>
                  <a:lnTo>
                    <a:pt x="688" y="817"/>
                  </a:lnTo>
                  <a:lnTo>
                    <a:pt x="569" y="928"/>
                  </a:lnTo>
                  <a:lnTo>
                    <a:pt x="412" y="1093"/>
                  </a:lnTo>
                  <a:lnTo>
                    <a:pt x="245" y="1296"/>
                  </a:lnTo>
                  <a:lnTo>
                    <a:pt x="121" y="1471"/>
                  </a:lnTo>
                  <a:lnTo>
                    <a:pt x="13" y="1652"/>
                  </a:lnTo>
                  <a:lnTo>
                    <a:pt x="0" y="1678"/>
                  </a:lnTo>
                  <a:lnTo>
                    <a:pt x="0" y="5714"/>
                  </a:lnTo>
                  <a:lnTo>
                    <a:pt x="14299" y="5714"/>
                  </a:lnTo>
                  <a:lnTo>
                    <a:pt x="14299" y="18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724"/>
            <p:cNvSpPr>
              <a:spLocks/>
            </p:cNvSpPr>
            <p:nvPr/>
          </p:nvSpPr>
          <p:spPr bwMode="auto">
            <a:xfrm>
              <a:off x="788988" y="3368675"/>
              <a:ext cx="7566025" cy="3092450"/>
            </a:xfrm>
            <a:custGeom>
              <a:avLst/>
              <a:gdLst>
                <a:gd name="T0" fmla="*/ 14255 w 14299"/>
                <a:gd name="T1" fmla="*/ 2196 h 5842"/>
                <a:gd name="T2" fmla="*/ 14047 w 14299"/>
                <a:gd name="T3" fmla="*/ 2445 h 5842"/>
                <a:gd name="T4" fmla="*/ 13801 w 14299"/>
                <a:gd name="T5" fmla="*/ 2662 h 5842"/>
                <a:gd name="T6" fmla="*/ 13513 w 14299"/>
                <a:gd name="T7" fmla="*/ 2848 h 5842"/>
                <a:gd name="T8" fmla="*/ 13185 w 14299"/>
                <a:gd name="T9" fmla="*/ 2996 h 5842"/>
                <a:gd name="T10" fmla="*/ 12816 w 14299"/>
                <a:gd name="T11" fmla="*/ 3107 h 5842"/>
                <a:gd name="T12" fmla="*/ 12407 w 14299"/>
                <a:gd name="T13" fmla="*/ 3178 h 5842"/>
                <a:gd name="T14" fmla="*/ 11955 w 14299"/>
                <a:gd name="T15" fmla="*/ 3202 h 5842"/>
                <a:gd name="T16" fmla="*/ 11463 w 14299"/>
                <a:gd name="T17" fmla="*/ 3181 h 5842"/>
                <a:gd name="T18" fmla="*/ 10929 w 14299"/>
                <a:gd name="T19" fmla="*/ 3110 h 5842"/>
                <a:gd name="T20" fmla="*/ 10351 w 14299"/>
                <a:gd name="T21" fmla="*/ 2986 h 5842"/>
                <a:gd name="T22" fmla="*/ 9732 w 14299"/>
                <a:gd name="T23" fmla="*/ 2806 h 5842"/>
                <a:gd name="T24" fmla="*/ 9071 w 14299"/>
                <a:gd name="T25" fmla="*/ 2569 h 5842"/>
                <a:gd name="T26" fmla="*/ 8367 w 14299"/>
                <a:gd name="T27" fmla="*/ 2271 h 5842"/>
                <a:gd name="T28" fmla="*/ 7620 w 14299"/>
                <a:gd name="T29" fmla="*/ 1909 h 5842"/>
                <a:gd name="T30" fmla="*/ 6829 w 14299"/>
                <a:gd name="T31" fmla="*/ 1482 h 5842"/>
                <a:gd name="T32" fmla="*/ 6207 w 14299"/>
                <a:gd name="T33" fmla="*/ 1114 h 5842"/>
                <a:gd name="T34" fmla="*/ 5580 w 14299"/>
                <a:gd name="T35" fmla="*/ 759 h 5842"/>
                <a:gd name="T36" fmla="*/ 4805 w 14299"/>
                <a:gd name="T37" fmla="*/ 403 h 5842"/>
                <a:gd name="T38" fmla="*/ 4095 w 14299"/>
                <a:gd name="T39" fmla="*/ 167 h 5842"/>
                <a:gd name="T40" fmla="*/ 3450 w 14299"/>
                <a:gd name="T41" fmla="*/ 37 h 5842"/>
                <a:gd name="T42" fmla="*/ 2868 w 14299"/>
                <a:gd name="T43" fmla="*/ 0 h 5842"/>
                <a:gd name="T44" fmla="*/ 2346 w 14299"/>
                <a:gd name="T45" fmla="*/ 40 h 5842"/>
                <a:gd name="T46" fmla="*/ 1882 w 14299"/>
                <a:gd name="T47" fmla="*/ 145 h 5842"/>
                <a:gd name="T48" fmla="*/ 1474 w 14299"/>
                <a:gd name="T49" fmla="*/ 299 h 5842"/>
                <a:gd name="T50" fmla="*/ 1120 w 14299"/>
                <a:gd name="T51" fmla="*/ 491 h 5842"/>
                <a:gd name="T52" fmla="*/ 819 w 14299"/>
                <a:gd name="T53" fmla="*/ 706 h 5842"/>
                <a:gd name="T54" fmla="*/ 569 w 14299"/>
                <a:gd name="T55" fmla="*/ 927 h 5842"/>
                <a:gd name="T56" fmla="*/ 245 w 14299"/>
                <a:gd name="T57" fmla="*/ 1294 h 5842"/>
                <a:gd name="T58" fmla="*/ 13 w 14299"/>
                <a:gd name="T59" fmla="*/ 1650 h 5842"/>
                <a:gd name="T60" fmla="*/ 0 w 14299"/>
                <a:gd name="T61" fmla="*/ 5842 h 5842"/>
                <a:gd name="T62" fmla="*/ 14299 w 14299"/>
                <a:gd name="T63" fmla="*/ 2130 h 5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9" h="5842">
                  <a:moveTo>
                    <a:pt x="14299" y="2130"/>
                  </a:moveTo>
                  <a:lnTo>
                    <a:pt x="14255" y="2196"/>
                  </a:lnTo>
                  <a:lnTo>
                    <a:pt x="14155" y="2324"/>
                  </a:lnTo>
                  <a:lnTo>
                    <a:pt x="14047" y="2445"/>
                  </a:lnTo>
                  <a:lnTo>
                    <a:pt x="13929" y="2557"/>
                  </a:lnTo>
                  <a:lnTo>
                    <a:pt x="13801" y="2662"/>
                  </a:lnTo>
                  <a:lnTo>
                    <a:pt x="13662" y="2759"/>
                  </a:lnTo>
                  <a:lnTo>
                    <a:pt x="13513" y="2848"/>
                  </a:lnTo>
                  <a:lnTo>
                    <a:pt x="13355" y="2927"/>
                  </a:lnTo>
                  <a:lnTo>
                    <a:pt x="13185" y="2996"/>
                  </a:lnTo>
                  <a:lnTo>
                    <a:pt x="13006" y="3057"/>
                  </a:lnTo>
                  <a:lnTo>
                    <a:pt x="12816" y="3107"/>
                  </a:lnTo>
                  <a:lnTo>
                    <a:pt x="12616" y="3148"/>
                  </a:lnTo>
                  <a:lnTo>
                    <a:pt x="12407" y="3178"/>
                  </a:lnTo>
                  <a:lnTo>
                    <a:pt x="12186" y="3195"/>
                  </a:lnTo>
                  <a:lnTo>
                    <a:pt x="11955" y="3202"/>
                  </a:lnTo>
                  <a:lnTo>
                    <a:pt x="11715" y="3198"/>
                  </a:lnTo>
                  <a:lnTo>
                    <a:pt x="11463" y="3181"/>
                  </a:lnTo>
                  <a:lnTo>
                    <a:pt x="11201" y="3152"/>
                  </a:lnTo>
                  <a:lnTo>
                    <a:pt x="10929" y="3110"/>
                  </a:lnTo>
                  <a:lnTo>
                    <a:pt x="10645" y="3054"/>
                  </a:lnTo>
                  <a:lnTo>
                    <a:pt x="10351" y="2986"/>
                  </a:lnTo>
                  <a:lnTo>
                    <a:pt x="10047" y="2903"/>
                  </a:lnTo>
                  <a:lnTo>
                    <a:pt x="9732" y="2806"/>
                  </a:lnTo>
                  <a:lnTo>
                    <a:pt x="9407" y="2696"/>
                  </a:lnTo>
                  <a:lnTo>
                    <a:pt x="9071" y="2569"/>
                  </a:lnTo>
                  <a:lnTo>
                    <a:pt x="8724" y="2428"/>
                  </a:lnTo>
                  <a:lnTo>
                    <a:pt x="8367" y="2271"/>
                  </a:lnTo>
                  <a:lnTo>
                    <a:pt x="7999" y="2098"/>
                  </a:lnTo>
                  <a:lnTo>
                    <a:pt x="7620" y="1909"/>
                  </a:lnTo>
                  <a:lnTo>
                    <a:pt x="7230" y="1703"/>
                  </a:lnTo>
                  <a:lnTo>
                    <a:pt x="6829" y="1482"/>
                  </a:lnTo>
                  <a:lnTo>
                    <a:pt x="6418" y="1241"/>
                  </a:lnTo>
                  <a:lnTo>
                    <a:pt x="6207" y="1114"/>
                  </a:lnTo>
                  <a:lnTo>
                    <a:pt x="5993" y="986"/>
                  </a:lnTo>
                  <a:lnTo>
                    <a:pt x="5580" y="759"/>
                  </a:lnTo>
                  <a:lnTo>
                    <a:pt x="5184" y="564"/>
                  </a:lnTo>
                  <a:lnTo>
                    <a:pt x="4805" y="403"/>
                  </a:lnTo>
                  <a:lnTo>
                    <a:pt x="4442" y="271"/>
                  </a:lnTo>
                  <a:lnTo>
                    <a:pt x="4095" y="167"/>
                  </a:lnTo>
                  <a:lnTo>
                    <a:pt x="3765" y="91"/>
                  </a:lnTo>
                  <a:lnTo>
                    <a:pt x="3450" y="37"/>
                  </a:lnTo>
                  <a:lnTo>
                    <a:pt x="3152" y="9"/>
                  </a:lnTo>
                  <a:lnTo>
                    <a:pt x="2868" y="0"/>
                  </a:lnTo>
                  <a:lnTo>
                    <a:pt x="2599" y="11"/>
                  </a:lnTo>
                  <a:lnTo>
                    <a:pt x="2346" y="40"/>
                  </a:lnTo>
                  <a:lnTo>
                    <a:pt x="2107" y="86"/>
                  </a:lnTo>
                  <a:lnTo>
                    <a:pt x="1882" y="145"/>
                  </a:lnTo>
                  <a:lnTo>
                    <a:pt x="1670" y="217"/>
                  </a:lnTo>
                  <a:lnTo>
                    <a:pt x="1474" y="299"/>
                  </a:lnTo>
                  <a:lnTo>
                    <a:pt x="1290" y="392"/>
                  </a:lnTo>
                  <a:lnTo>
                    <a:pt x="1120" y="491"/>
                  </a:lnTo>
                  <a:lnTo>
                    <a:pt x="963" y="596"/>
                  </a:lnTo>
                  <a:lnTo>
                    <a:pt x="819" y="706"/>
                  </a:lnTo>
                  <a:lnTo>
                    <a:pt x="688" y="815"/>
                  </a:lnTo>
                  <a:lnTo>
                    <a:pt x="569" y="927"/>
                  </a:lnTo>
                  <a:lnTo>
                    <a:pt x="412" y="1091"/>
                  </a:lnTo>
                  <a:lnTo>
                    <a:pt x="245" y="1294"/>
                  </a:lnTo>
                  <a:lnTo>
                    <a:pt x="121" y="1467"/>
                  </a:lnTo>
                  <a:lnTo>
                    <a:pt x="13" y="1650"/>
                  </a:lnTo>
                  <a:lnTo>
                    <a:pt x="0" y="1676"/>
                  </a:lnTo>
                  <a:lnTo>
                    <a:pt x="0" y="5842"/>
                  </a:lnTo>
                  <a:lnTo>
                    <a:pt x="14299" y="5842"/>
                  </a:lnTo>
                  <a:lnTo>
                    <a:pt x="14299" y="2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725"/>
            <p:cNvSpPr>
              <a:spLocks/>
            </p:cNvSpPr>
            <p:nvPr/>
          </p:nvSpPr>
          <p:spPr bwMode="auto">
            <a:xfrm>
              <a:off x="790576" y="3490913"/>
              <a:ext cx="7564438" cy="3030538"/>
            </a:xfrm>
            <a:custGeom>
              <a:avLst/>
              <a:gdLst>
                <a:gd name="T0" fmla="*/ 14252 w 14296"/>
                <a:gd name="T1" fmla="*/ 2771 h 5728"/>
                <a:gd name="T2" fmla="*/ 14044 w 14296"/>
                <a:gd name="T3" fmla="*/ 3007 h 5728"/>
                <a:gd name="T4" fmla="*/ 13797 w 14296"/>
                <a:gd name="T5" fmla="*/ 3201 h 5728"/>
                <a:gd name="T6" fmla="*/ 13509 w 14296"/>
                <a:gd name="T7" fmla="*/ 3355 h 5728"/>
                <a:gd name="T8" fmla="*/ 13182 w 14296"/>
                <a:gd name="T9" fmla="*/ 3466 h 5728"/>
                <a:gd name="T10" fmla="*/ 12813 w 14296"/>
                <a:gd name="T11" fmla="*/ 3534 h 5728"/>
                <a:gd name="T12" fmla="*/ 12403 w 14296"/>
                <a:gd name="T13" fmla="*/ 3556 h 5728"/>
                <a:gd name="T14" fmla="*/ 11952 w 14296"/>
                <a:gd name="T15" fmla="*/ 3530 h 5728"/>
                <a:gd name="T16" fmla="*/ 11460 w 14296"/>
                <a:gd name="T17" fmla="*/ 3458 h 5728"/>
                <a:gd name="T18" fmla="*/ 10924 w 14296"/>
                <a:gd name="T19" fmla="*/ 3335 h 5728"/>
                <a:gd name="T20" fmla="*/ 10348 w 14296"/>
                <a:gd name="T21" fmla="*/ 3164 h 5728"/>
                <a:gd name="T22" fmla="*/ 9729 w 14296"/>
                <a:gd name="T23" fmla="*/ 2941 h 5728"/>
                <a:gd name="T24" fmla="*/ 9068 w 14296"/>
                <a:gd name="T25" fmla="*/ 2664 h 5728"/>
                <a:gd name="T26" fmla="*/ 8364 w 14296"/>
                <a:gd name="T27" fmla="*/ 2333 h 5728"/>
                <a:gd name="T28" fmla="*/ 7618 w 14296"/>
                <a:gd name="T29" fmla="*/ 1947 h 5728"/>
                <a:gd name="T30" fmla="*/ 6828 w 14296"/>
                <a:gd name="T31" fmla="*/ 1505 h 5728"/>
                <a:gd name="T32" fmla="*/ 6206 w 14296"/>
                <a:gd name="T33" fmla="*/ 1135 h 5728"/>
                <a:gd name="T34" fmla="*/ 5579 w 14296"/>
                <a:gd name="T35" fmla="*/ 779 h 5728"/>
                <a:gd name="T36" fmla="*/ 4803 w 14296"/>
                <a:gd name="T37" fmla="*/ 421 h 5728"/>
                <a:gd name="T38" fmla="*/ 4095 w 14296"/>
                <a:gd name="T39" fmla="*/ 180 h 5728"/>
                <a:gd name="T40" fmla="*/ 3450 w 14296"/>
                <a:gd name="T41" fmla="*/ 45 h 5728"/>
                <a:gd name="T42" fmla="*/ 2867 w 14296"/>
                <a:gd name="T43" fmla="*/ 0 h 5728"/>
                <a:gd name="T44" fmla="*/ 2345 w 14296"/>
                <a:gd name="T45" fmla="*/ 32 h 5728"/>
                <a:gd name="T46" fmla="*/ 1880 w 14296"/>
                <a:gd name="T47" fmla="*/ 129 h 5728"/>
                <a:gd name="T48" fmla="*/ 1473 w 14296"/>
                <a:gd name="T49" fmla="*/ 274 h 5728"/>
                <a:gd name="T50" fmla="*/ 1120 w 14296"/>
                <a:gd name="T51" fmla="*/ 457 h 5728"/>
                <a:gd name="T52" fmla="*/ 819 w 14296"/>
                <a:gd name="T53" fmla="*/ 661 h 5728"/>
                <a:gd name="T54" fmla="*/ 569 w 14296"/>
                <a:gd name="T55" fmla="*/ 874 h 5728"/>
                <a:gd name="T56" fmla="*/ 243 w 14296"/>
                <a:gd name="T57" fmla="*/ 1229 h 5728"/>
                <a:gd name="T58" fmla="*/ 11 w 14296"/>
                <a:gd name="T59" fmla="*/ 1573 h 5728"/>
                <a:gd name="T60" fmla="*/ 0 w 14296"/>
                <a:gd name="T61" fmla="*/ 5728 h 5728"/>
                <a:gd name="T62" fmla="*/ 14296 w 14296"/>
                <a:gd name="T63" fmla="*/ 2706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96" h="5728">
                  <a:moveTo>
                    <a:pt x="14296" y="2706"/>
                  </a:moveTo>
                  <a:lnTo>
                    <a:pt x="14252" y="2771"/>
                  </a:lnTo>
                  <a:lnTo>
                    <a:pt x="14152" y="2893"/>
                  </a:lnTo>
                  <a:lnTo>
                    <a:pt x="14044" y="3007"/>
                  </a:lnTo>
                  <a:lnTo>
                    <a:pt x="13925" y="3109"/>
                  </a:lnTo>
                  <a:lnTo>
                    <a:pt x="13797" y="3201"/>
                  </a:lnTo>
                  <a:lnTo>
                    <a:pt x="13659" y="3283"/>
                  </a:lnTo>
                  <a:lnTo>
                    <a:pt x="13509" y="3355"/>
                  </a:lnTo>
                  <a:lnTo>
                    <a:pt x="13350" y="3416"/>
                  </a:lnTo>
                  <a:lnTo>
                    <a:pt x="13182" y="3466"/>
                  </a:lnTo>
                  <a:lnTo>
                    <a:pt x="13002" y="3505"/>
                  </a:lnTo>
                  <a:lnTo>
                    <a:pt x="12813" y="3534"/>
                  </a:lnTo>
                  <a:lnTo>
                    <a:pt x="12613" y="3550"/>
                  </a:lnTo>
                  <a:lnTo>
                    <a:pt x="12403" y="3556"/>
                  </a:lnTo>
                  <a:lnTo>
                    <a:pt x="12183" y="3548"/>
                  </a:lnTo>
                  <a:lnTo>
                    <a:pt x="11952" y="3530"/>
                  </a:lnTo>
                  <a:lnTo>
                    <a:pt x="11710" y="3499"/>
                  </a:lnTo>
                  <a:lnTo>
                    <a:pt x="11460" y="3458"/>
                  </a:lnTo>
                  <a:lnTo>
                    <a:pt x="11198" y="3403"/>
                  </a:lnTo>
                  <a:lnTo>
                    <a:pt x="10924" y="3335"/>
                  </a:lnTo>
                  <a:lnTo>
                    <a:pt x="10642" y="3256"/>
                  </a:lnTo>
                  <a:lnTo>
                    <a:pt x="10348" y="3164"/>
                  </a:lnTo>
                  <a:lnTo>
                    <a:pt x="10044" y="3059"/>
                  </a:lnTo>
                  <a:lnTo>
                    <a:pt x="9729" y="2941"/>
                  </a:lnTo>
                  <a:lnTo>
                    <a:pt x="9405" y="2808"/>
                  </a:lnTo>
                  <a:lnTo>
                    <a:pt x="9068" y="2664"/>
                  </a:lnTo>
                  <a:lnTo>
                    <a:pt x="8723" y="2506"/>
                  </a:lnTo>
                  <a:lnTo>
                    <a:pt x="8364" y="2333"/>
                  </a:lnTo>
                  <a:lnTo>
                    <a:pt x="7997" y="2147"/>
                  </a:lnTo>
                  <a:lnTo>
                    <a:pt x="7618" y="1947"/>
                  </a:lnTo>
                  <a:lnTo>
                    <a:pt x="7228" y="1734"/>
                  </a:lnTo>
                  <a:lnTo>
                    <a:pt x="6828" y="1505"/>
                  </a:lnTo>
                  <a:lnTo>
                    <a:pt x="6416" y="1263"/>
                  </a:lnTo>
                  <a:lnTo>
                    <a:pt x="6206" y="1135"/>
                  </a:lnTo>
                  <a:lnTo>
                    <a:pt x="5993" y="1007"/>
                  </a:lnTo>
                  <a:lnTo>
                    <a:pt x="5579" y="779"/>
                  </a:lnTo>
                  <a:lnTo>
                    <a:pt x="5183" y="585"/>
                  </a:lnTo>
                  <a:lnTo>
                    <a:pt x="4803" y="421"/>
                  </a:lnTo>
                  <a:lnTo>
                    <a:pt x="4440" y="287"/>
                  </a:lnTo>
                  <a:lnTo>
                    <a:pt x="4095" y="180"/>
                  </a:lnTo>
                  <a:lnTo>
                    <a:pt x="3764" y="101"/>
                  </a:lnTo>
                  <a:lnTo>
                    <a:pt x="3450" y="45"/>
                  </a:lnTo>
                  <a:lnTo>
                    <a:pt x="3150" y="12"/>
                  </a:lnTo>
                  <a:lnTo>
                    <a:pt x="2867" y="0"/>
                  </a:lnTo>
                  <a:lnTo>
                    <a:pt x="2599" y="8"/>
                  </a:lnTo>
                  <a:lnTo>
                    <a:pt x="2345" y="32"/>
                  </a:lnTo>
                  <a:lnTo>
                    <a:pt x="2106" y="74"/>
                  </a:lnTo>
                  <a:lnTo>
                    <a:pt x="1880" y="129"/>
                  </a:lnTo>
                  <a:lnTo>
                    <a:pt x="1670" y="196"/>
                  </a:lnTo>
                  <a:lnTo>
                    <a:pt x="1473" y="274"/>
                  </a:lnTo>
                  <a:lnTo>
                    <a:pt x="1290" y="362"/>
                  </a:lnTo>
                  <a:lnTo>
                    <a:pt x="1120" y="457"/>
                  </a:lnTo>
                  <a:lnTo>
                    <a:pt x="963" y="556"/>
                  </a:lnTo>
                  <a:lnTo>
                    <a:pt x="819" y="661"/>
                  </a:lnTo>
                  <a:lnTo>
                    <a:pt x="688" y="768"/>
                  </a:lnTo>
                  <a:lnTo>
                    <a:pt x="569" y="874"/>
                  </a:lnTo>
                  <a:lnTo>
                    <a:pt x="410" y="1033"/>
                  </a:lnTo>
                  <a:lnTo>
                    <a:pt x="243" y="1229"/>
                  </a:lnTo>
                  <a:lnTo>
                    <a:pt x="121" y="1397"/>
                  </a:lnTo>
                  <a:lnTo>
                    <a:pt x="11" y="1573"/>
                  </a:lnTo>
                  <a:lnTo>
                    <a:pt x="0" y="1599"/>
                  </a:lnTo>
                  <a:lnTo>
                    <a:pt x="0" y="5728"/>
                  </a:lnTo>
                  <a:lnTo>
                    <a:pt x="14296" y="5728"/>
                  </a:lnTo>
                  <a:lnTo>
                    <a:pt x="14296" y="2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726"/>
            <p:cNvSpPr>
              <a:spLocks/>
            </p:cNvSpPr>
            <p:nvPr/>
          </p:nvSpPr>
          <p:spPr bwMode="auto">
            <a:xfrm>
              <a:off x="788988" y="3182938"/>
              <a:ext cx="7566025" cy="1530350"/>
            </a:xfrm>
            <a:custGeom>
              <a:avLst/>
              <a:gdLst>
                <a:gd name="T0" fmla="*/ 14188 w 14298"/>
                <a:gd name="T1" fmla="*/ 1065 h 2892"/>
                <a:gd name="T2" fmla="*/ 13760 w 14298"/>
                <a:gd name="T3" fmla="*/ 1555 h 2892"/>
                <a:gd name="T4" fmla="*/ 13485 w 14298"/>
                <a:gd name="T5" fmla="*/ 1815 h 2892"/>
                <a:gd name="T6" fmla="*/ 13183 w 14298"/>
                <a:gd name="T7" fmla="*/ 2054 h 2892"/>
                <a:gd name="T8" fmla="*/ 12847 w 14298"/>
                <a:gd name="T9" fmla="*/ 2265 h 2892"/>
                <a:gd name="T10" fmla="*/ 12477 w 14298"/>
                <a:gd name="T11" fmla="*/ 2442 h 2892"/>
                <a:gd name="T12" fmla="*/ 12068 w 14298"/>
                <a:gd name="T13" fmla="*/ 2577 h 2892"/>
                <a:gd name="T14" fmla="*/ 11615 w 14298"/>
                <a:gd name="T15" fmla="*/ 2666 h 2892"/>
                <a:gd name="T16" fmla="*/ 11113 w 14298"/>
                <a:gd name="T17" fmla="*/ 2704 h 2892"/>
                <a:gd name="T18" fmla="*/ 10561 w 14298"/>
                <a:gd name="T19" fmla="*/ 2681 h 2892"/>
                <a:gd name="T20" fmla="*/ 9951 w 14298"/>
                <a:gd name="T21" fmla="*/ 2594 h 2892"/>
                <a:gd name="T22" fmla="*/ 9283 w 14298"/>
                <a:gd name="T23" fmla="*/ 2435 h 2892"/>
                <a:gd name="T24" fmla="*/ 8550 w 14298"/>
                <a:gd name="T25" fmla="*/ 2198 h 2892"/>
                <a:gd name="T26" fmla="*/ 7751 w 14298"/>
                <a:gd name="T27" fmla="*/ 1879 h 2892"/>
                <a:gd name="T28" fmla="*/ 6879 w 14298"/>
                <a:gd name="T29" fmla="*/ 1470 h 2892"/>
                <a:gd name="T30" fmla="*/ 6175 w 14298"/>
                <a:gd name="T31" fmla="*/ 1100 h 2892"/>
                <a:gd name="T32" fmla="*/ 5531 w 14298"/>
                <a:gd name="T33" fmla="*/ 769 h 2892"/>
                <a:gd name="T34" fmla="*/ 4741 w 14298"/>
                <a:gd name="T35" fmla="*/ 432 h 2892"/>
                <a:gd name="T36" fmla="*/ 4021 w 14298"/>
                <a:gd name="T37" fmla="*/ 200 h 2892"/>
                <a:gd name="T38" fmla="*/ 3371 w 14298"/>
                <a:gd name="T39" fmla="*/ 60 h 2892"/>
                <a:gd name="T40" fmla="*/ 2788 w 14298"/>
                <a:gd name="T41" fmla="*/ 1 h 2892"/>
                <a:gd name="T42" fmla="*/ 2268 w 14298"/>
                <a:gd name="T43" fmla="*/ 13 h 2892"/>
                <a:gd name="T44" fmla="*/ 1809 w 14298"/>
                <a:gd name="T45" fmla="*/ 80 h 2892"/>
                <a:gd name="T46" fmla="*/ 1409 w 14298"/>
                <a:gd name="T47" fmla="*/ 193 h 2892"/>
                <a:gd name="T48" fmla="*/ 1065 w 14298"/>
                <a:gd name="T49" fmla="*/ 339 h 2892"/>
                <a:gd name="T50" fmla="*/ 774 w 14298"/>
                <a:gd name="T51" fmla="*/ 506 h 2892"/>
                <a:gd name="T52" fmla="*/ 535 w 14298"/>
                <a:gd name="T53" fmla="*/ 684 h 2892"/>
                <a:gd name="T54" fmla="*/ 227 w 14298"/>
                <a:gd name="T55" fmla="*/ 980 h 2892"/>
                <a:gd name="T56" fmla="*/ 12 w 14298"/>
                <a:gd name="T57" fmla="*/ 1271 h 2892"/>
                <a:gd name="T58" fmla="*/ 0 w 14298"/>
                <a:gd name="T59" fmla="*/ 1808 h 2892"/>
                <a:gd name="T60" fmla="*/ 113 w 14298"/>
                <a:gd name="T61" fmla="*/ 1608 h 2892"/>
                <a:gd name="T62" fmla="*/ 385 w 14298"/>
                <a:gd name="T63" fmla="*/ 1244 h 2892"/>
                <a:gd name="T64" fmla="*/ 648 w 14298"/>
                <a:gd name="T65" fmla="*/ 977 h 2892"/>
                <a:gd name="T66" fmla="*/ 913 w 14298"/>
                <a:gd name="T67" fmla="*/ 763 h 2892"/>
                <a:gd name="T68" fmla="*/ 1230 w 14298"/>
                <a:gd name="T69" fmla="*/ 563 h 2892"/>
                <a:gd name="T70" fmla="*/ 1602 w 14298"/>
                <a:gd name="T71" fmla="*/ 390 h 2892"/>
                <a:gd name="T72" fmla="*/ 2031 w 14298"/>
                <a:gd name="T73" fmla="*/ 257 h 2892"/>
                <a:gd name="T74" fmla="*/ 2520 w 14298"/>
                <a:gd name="T75" fmla="*/ 178 h 2892"/>
                <a:gd name="T76" fmla="*/ 3072 w 14298"/>
                <a:gd name="T77" fmla="*/ 165 h 2892"/>
                <a:gd name="T78" fmla="*/ 3688 w 14298"/>
                <a:gd name="T79" fmla="*/ 233 h 2892"/>
                <a:gd name="T80" fmla="*/ 4372 w 14298"/>
                <a:gd name="T81" fmla="*/ 393 h 2892"/>
                <a:gd name="T82" fmla="*/ 5126 w 14298"/>
                <a:gd name="T83" fmla="*/ 661 h 2892"/>
                <a:gd name="T84" fmla="*/ 5954 w 14298"/>
                <a:gd name="T85" fmla="*/ 1046 h 2892"/>
                <a:gd name="T86" fmla="*/ 6414 w 14298"/>
                <a:gd name="T87" fmla="*/ 1296 h 2892"/>
                <a:gd name="T88" fmla="*/ 7324 w 14298"/>
                <a:gd name="T89" fmla="*/ 1756 h 2892"/>
                <a:gd name="T90" fmla="*/ 8165 w 14298"/>
                <a:gd name="T91" fmla="*/ 2129 h 2892"/>
                <a:gd name="T92" fmla="*/ 8936 w 14298"/>
                <a:gd name="T93" fmla="*/ 2423 h 2892"/>
                <a:gd name="T94" fmla="*/ 9646 w 14298"/>
                <a:gd name="T95" fmla="*/ 2640 h 2892"/>
                <a:gd name="T96" fmla="*/ 10294 w 14298"/>
                <a:gd name="T97" fmla="*/ 2787 h 2892"/>
                <a:gd name="T98" fmla="*/ 10884 w 14298"/>
                <a:gd name="T99" fmla="*/ 2869 h 2892"/>
                <a:gd name="T100" fmla="*/ 11422 w 14298"/>
                <a:gd name="T101" fmla="*/ 2892 h 2892"/>
                <a:gd name="T102" fmla="*/ 11907 w 14298"/>
                <a:gd name="T103" fmla="*/ 2861 h 2892"/>
                <a:gd name="T104" fmla="*/ 12346 w 14298"/>
                <a:gd name="T105" fmla="*/ 2782 h 2892"/>
                <a:gd name="T106" fmla="*/ 12739 w 14298"/>
                <a:gd name="T107" fmla="*/ 2659 h 2892"/>
                <a:gd name="T108" fmla="*/ 13090 w 14298"/>
                <a:gd name="T109" fmla="*/ 2498 h 2892"/>
                <a:gd name="T110" fmla="*/ 13406 w 14298"/>
                <a:gd name="T111" fmla="*/ 2305 h 2892"/>
                <a:gd name="T112" fmla="*/ 13685 w 14298"/>
                <a:gd name="T113" fmla="*/ 2086 h 2892"/>
                <a:gd name="T114" fmla="*/ 13931 w 14298"/>
                <a:gd name="T115" fmla="*/ 1846 h 2892"/>
                <a:gd name="T116" fmla="*/ 14202 w 14298"/>
                <a:gd name="T117" fmla="*/ 1522 h 2892"/>
                <a:gd name="T118" fmla="*/ 14298 w 14298"/>
                <a:gd name="T119" fmla="*/ 921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298" h="2892">
                  <a:moveTo>
                    <a:pt x="14298" y="921"/>
                  </a:moveTo>
                  <a:lnTo>
                    <a:pt x="14188" y="1065"/>
                  </a:lnTo>
                  <a:lnTo>
                    <a:pt x="13951" y="1349"/>
                  </a:lnTo>
                  <a:lnTo>
                    <a:pt x="13760" y="1555"/>
                  </a:lnTo>
                  <a:lnTo>
                    <a:pt x="13626" y="1687"/>
                  </a:lnTo>
                  <a:lnTo>
                    <a:pt x="13485" y="1815"/>
                  </a:lnTo>
                  <a:lnTo>
                    <a:pt x="13337" y="1938"/>
                  </a:lnTo>
                  <a:lnTo>
                    <a:pt x="13183" y="2054"/>
                  </a:lnTo>
                  <a:lnTo>
                    <a:pt x="13018" y="2164"/>
                  </a:lnTo>
                  <a:lnTo>
                    <a:pt x="12847" y="2265"/>
                  </a:lnTo>
                  <a:lnTo>
                    <a:pt x="12667" y="2358"/>
                  </a:lnTo>
                  <a:lnTo>
                    <a:pt x="12477" y="2442"/>
                  </a:lnTo>
                  <a:lnTo>
                    <a:pt x="12278" y="2515"/>
                  </a:lnTo>
                  <a:lnTo>
                    <a:pt x="12068" y="2577"/>
                  </a:lnTo>
                  <a:lnTo>
                    <a:pt x="11846" y="2629"/>
                  </a:lnTo>
                  <a:lnTo>
                    <a:pt x="11615" y="2666"/>
                  </a:lnTo>
                  <a:lnTo>
                    <a:pt x="11370" y="2692"/>
                  </a:lnTo>
                  <a:lnTo>
                    <a:pt x="11113" y="2704"/>
                  </a:lnTo>
                  <a:lnTo>
                    <a:pt x="10844" y="2700"/>
                  </a:lnTo>
                  <a:lnTo>
                    <a:pt x="10561" y="2681"/>
                  </a:lnTo>
                  <a:lnTo>
                    <a:pt x="10264" y="2646"/>
                  </a:lnTo>
                  <a:lnTo>
                    <a:pt x="9951" y="2594"/>
                  </a:lnTo>
                  <a:lnTo>
                    <a:pt x="9626" y="2524"/>
                  </a:lnTo>
                  <a:lnTo>
                    <a:pt x="9283" y="2435"/>
                  </a:lnTo>
                  <a:lnTo>
                    <a:pt x="8925" y="2327"/>
                  </a:lnTo>
                  <a:lnTo>
                    <a:pt x="8550" y="2198"/>
                  </a:lnTo>
                  <a:lnTo>
                    <a:pt x="8160" y="2050"/>
                  </a:lnTo>
                  <a:lnTo>
                    <a:pt x="7751" y="1879"/>
                  </a:lnTo>
                  <a:lnTo>
                    <a:pt x="7324" y="1686"/>
                  </a:lnTo>
                  <a:lnTo>
                    <a:pt x="6879" y="1470"/>
                  </a:lnTo>
                  <a:lnTo>
                    <a:pt x="6414" y="1229"/>
                  </a:lnTo>
                  <a:lnTo>
                    <a:pt x="6175" y="1100"/>
                  </a:lnTo>
                  <a:lnTo>
                    <a:pt x="5954" y="980"/>
                  </a:lnTo>
                  <a:lnTo>
                    <a:pt x="5531" y="769"/>
                  </a:lnTo>
                  <a:lnTo>
                    <a:pt x="5126" y="587"/>
                  </a:lnTo>
                  <a:lnTo>
                    <a:pt x="4741" y="432"/>
                  </a:lnTo>
                  <a:lnTo>
                    <a:pt x="4372" y="303"/>
                  </a:lnTo>
                  <a:lnTo>
                    <a:pt x="4021" y="200"/>
                  </a:lnTo>
                  <a:lnTo>
                    <a:pt x="3688" y="119"/>
                  </a:lnTo>
                  <a:lnTo>
                    <a:pt x="3371" y="60"/>
                  </a:lnTo>
                  <a:lnTo>
                    <a:pt x="3072" y="21"/>
                  </a:lnTo>
                  <a:lnTo>
                    <a:pt x="2788" y="1"/>
                  </a:lnTo>
                  <a:lnTo>
                    <a:pt x="2520" y="0"/>
                  </a:lnTo>
                  <a:lnTo>
                    <a:pt x="2268" y="13"/>
                  </a:lnTo>
                  <a:lnTo>
                    <a:pt x="2031" y="40"/>
                  </a:lnTo>
                  <a:lnTo>
                    <a:pt x="1809" y="80"/>
                  </a:lnTo>
                  <a:lnTo>
                    <a:pt x="1602" y="132"/>
                  </a:lnTo>
                  <a:lnTo>
                    <a:pt x="1409" y="193"/>
                  </a:lnTo>
                  <a:lnTo>
                    <a:pt x="1230" y="263"/>
                  </a:lnTo>
                  <a:lnTo>
                    <a:pt x="1065" y="339"/>
                  </a:lnTo>
                  <a:lnTo>
                    <a:pt x="913" y="422"/>
                  </a:lnTo>
                  <a:lnTo>
                    <a:pt x="774" y="506"/>
                  </a:lnTo>
                  <a:lnTo>
                    <a:pt x="648" y="594"/>
                  </a:lnTo>
                  <a:lnTo>
                    <a:pt x="535" y="684"/>
                  </a:lnTo>
                  <a:lnTo>
                    <a:pt x="385" y="816"/>
                  </a:lnTo>
                  <a:lnTo>
                    <a:pt x="227" y="980"/>
                  </a:lnTo>
                  <a:lnTo>
                    <a:pt x="113" y="1123"/>
                  </a:lnTo>
                  <a:lnTo>
                    <a:pt x="12" y="1271"/>
                  </a:lnTo>
                  <a:lnTo>
                    <a:pt x="0" y="1294"/>
                  </a:lnTo>
                  <a:lnTo>
                    <a:pt x="0" y="1808"/>
                  </a:lnTo>
                  <a:lnTo>
                    <a:pt x="12" y="1782"/>
                  </a:lnTo>
                  <a:lnTo>
                    <a:pt x="113" y="1608"/>
                  </a:lnTo>
                  <a:lnTo>
                    <a:pt x="227" y="1441"/>
                  </a:lnTo>
                  <a:lnTo>
                    <a:pt x="385" y="1244"/>
                  </a:lnTo>
                  <a:lnTo>
                    <a:pt x="535" y="1085"/>
                  </a:lnTo>
                  <a:lnTo>
                    <a:pt x="648" y="977"/>
                  </a:lnTo>
                  <a:lnTo>
                    <a:pt x="774" y="869"/>
                  </a:lnTo>
                  <a:lnTo>
                    <a:pt x="913" y="763"/>
                  </a:lnTo>
                  <a:lnTo>
                    <a:pt x="1065" y="661"/>
                  </a:lnTo>
                  <a:lnTo>
                    <a:pt x="1230" y="563"/>
                  </a:lnTo>
                  <a:lnTo>
                    <a:pt x="1409" y="472"/>
                  </a:lnTo>
                  <a:lnTo>
                    <a:pt x="1602" y="390"/>
                  </a:lnTo>
                  <a:lnTo>
                    <a:pt x="1809" y="318"/>
                  </a:lnTo>
                  <a:lnTo>
                    <a:pt x="2031" y="257"/>
                  </a:lnTo>
                  <a:lnTo>
                    <a:pt x="2268" y="210"/>
                  </a:lnTo>
                  <a:lnTo>
                    <a:pt x="2520" y="178"/>
                  </a:lnTo>
                  <a:lnTo>
                    <a:pt x="2788" y="162"/>
                  </a:lnTo>
                  <a:lnTo>
                    <a:pt x="3072" y="165"/>
                  </a:lnTo>
                  <a:lnTo>
                    <a:pt x="3371" y="188"/>
                  </a:lnTo>
                  <a:lnTo>
                    <a:pt x="3688" y="233"/>
                  </a:lnTo>
                  <a:lnTo>
                    <a:pt x="4021" y="301"/>
                  </a:lnTo>
                  <a:lnTo>
                    <a:pt x="4372" y="393"/>
                  </a:lnTo>
                  <a:lnTo>
                    <a:pt x="4741" y="512"/>
                  </a:lnTo>
                  <a:lnTo>
                    <a:pt x="5126" y="661"/>
                  </a:lnTo>
                  <a:lnTo>
                    <a:pt x="5531" y="838"/>
                  </a:lnTo>
                  <a:lnTo>
                    <a:pt x="5954" y="1046"/>
                  </a:lnTo>
                  <a:lnTo>
                    <a:pt x="6175" y="1165"/>
                  </a:lnTo>
                  <a:lnTo>
                    <a:pt x="6414" y="1296"/>
                  </a:lnTo>
                  <a:lnTo>
                    <a:pt x="6877" y="1536"/>
                  </a:lnTo>
                  <a:lnTo>
                    <a:pt x="7324" y="1756"/>
                  </a:lnTo>
                  <a:lnTo>
                    <a:pt x="7753" y="1954"/>
                  </a:lnTo>
                  <a:lnTo>
                    <a:pt x="8165" y="2129"/>
                  </a:lnTo>
                  <a:lnTo>
                    <a:pt x="8559" y="2286"/>
                  </a:lnTo>
                  <a:lnTo>
                    <a:pt x="8936" y="2423"/>
                  </a:lnTo>
                  <a:lnTo>
                    <a:pt x="9299" y="2540"/>
                  </a:lnTo>
                  <a:lnTo>
                    <a:pt x="9646" y="2640"/>
                  </a:lnTo>
                  <a:lnTo>
                    <a:pt x="9977" y="2723"/>
                  </a:lnTo>
                  <a:lnTo>
                    <a:pt x="10294" y="2787"/>
                  </a:lnTo>
                  <a:lnTo>
                    <a:pt x="10597" y="2836"/>
                  </a:lnTo>
                  <a:lnTo>
                    <a:pt x="10884" y="2869"/>
                  </a:lnTo>
                  <a:lnTo>
                    <a:pt x="11160" y="2888"/>
                  </a:lnTo>
                  <a:lnTo>
                    <a:pt x="11422" y="2892"/>
                  </a:lnTo>
                  <a:lnTo>
                    <a:pt x="11671" y="2882"/>
                  </a:lnTo>
                  <a:lnTo>
                    <a:pt x="11907" y="2861"/>
                  </a:lnTo>
                  <a:lnTo>
                    <a:pt x="12133" y="2826"/>
                  </a:lnTo>
                  <a:lnTo>
                    <a:pt x="12346" y="2782"/>
                  </a:lnTo>
                  <a:lnTo>
                    <a:pt x="12548" y="2725"/>
                  </a:lnTo>
                  <a:lnTo>
                    <a:pt x="12739" y="2659"/>
                  </a:lnTo>
                  <a:lnTo>
                    <a:pt x="12920" y="2583"/>
                  </a:lnTo>
                  <a:lnTo>
                    <a:pt x="13090" y="2498"/>
                  </a:lnTo>
                  <a:lnTo>
                    <a:pt x="13253" y="2406"/>
                  </a:lnTo>
                  <a:lnTo>
                    <a:pt x="13406" y="2305"/>
                  </a:lnTo>
                  <a:lnTo>
                    <a:pt x="13548" y="2198"/>
                  </a:lnTo>
                  <a:lnTo>
                    <a:pt x="13685" y="2086"/>
                  </a:lnTo>
                  <a:lnTo>
                    <a:pt x="13812" y="1968"/>
                  </a:lnTo>
                  <a:lnTo>
                    <a:pt x="13931" y="1846"/>
                  </a:lnTo>
                  <a:lnTo>
                    <a:pt x="14045" y="1719"/>
                  </a:lnTo>
                  <a:lnTo>
                    <a:pt x="14202" y="1522"/>
                  </a:lnTo>
                  <a:lnTo>
                    <a:pt x="14298" y="1388"/>
                  </a:lnTo>
                  <a:lnTo>
                    <a:pt x="14298" y="9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727"/>
            <p:cNvSpPr>
              <a:spLocks/>
            </p:cNvSpPr>
            <p:nvPr/>
          </p:nvSpPr>
          <p:spPr bwMode="auto">
            <a:xfrm>
              <a:off x="788988" y="3014663"/>
              <a:ext cx="3432175" cy="808038"/>
            </a:xfrm>
            <a:custGeom>
              <a:avLst/>
              <a:gdLst>
                <a:gd name="T0" fmla="*/ 6455 w 6484"/>
                <a:gd name="T1" fmla="*/ 1352 h 1528"/>
                <a:gd name="T2" fmla="*/ 6306 w 6484"/>
                <a:gd name="T3" fmla="*/ 1266 h 1528"/>
                <a:gd name="T4" fmla="*/ 6152 w 6484"/>
                <a:gd name="T5" fmla="*/ 1177 h 1528"/>
                <a:gd name="T6" fmla="*/ 5957 w 6484"/>
                <a:gd name="T7" fmla="*/ 1066 h 1528"/>
                <a:gd name="T8" fmla="*/ 5579 w 6484"/>
                <a:gd name="T9" fmla="*/ 866 h 1528"/>
                <a:gd name="T10" fmla="*/ 5216 w 6484"/>
                <a:gd name="T11" fmla="*/ 690 h 1528"/>
                <a:gd name="T12" fmla="*/ 4866 w 6484"/>
                <a:gd name="T13" fmla="*/ 537 h 1528"/>
                <a:gd name="T14" fmla="*/ 4529 w 6484"/>
                <a:gd name="T15" fmla="*/ 405 h 1528"/>
                <a:gd name="T16" fmla="*/ 4206 w 6484"/>
                <a:gd name="T17" fmla="*/ 294 h 1528"/>
                <a:gd name="T18" fmla="*/ 3897 w 6484"/>
                <a:gd name="T19" fmla="*/ 203 h 1528"/>
                <a:gd name="T20" fmla="*/ 3600 w 6484"/>
                <a:gd name="T21" fmla="*/ 130 h 1528"/>
                <a:gd name="T22" fmla="*/ 3316 w 6484"/>
                <a:gd name="T23" fmla="*/ 75 h 1528"/>
                <a:gd name="T24" fmla="*/ 3044 w 6484"/>
                <a:gd name="T25" fmla="*/ 35 h 1528"/>
                <a:gd name="T26" fmla="*/ 2787 w 6484"/>
                <a:gd name="T27" fmla="*/ 10 h 1528"/>
                <a:gd name="T28" fmla="*/ 2540 w 6484"/>
                <a:gd name="T29" fmla="*/ 0 h 1528"/>
                <a:gd name="T30" fmla="*/ 2307 w 6484"/>
                <a:gd name="T31" fmla="*/ 2 h 1528"/>
                <a:gd name="T32" fmla="*/ 2087 w 6484"/>
                <a:gd name="T33" fmla="*/ 16 h 1528"/>
                <a:gd name="T34" fmla="*/ 1877 w 6484"/>
                <a:gd name="T35" fmla="*/ 42 h 1528"/>
                <a:gd name="T36" fmla="*/ 1679 w 6484"/>
                <a:gd name="T37" fmla="*/ 75 h 1528"/>
                <a:gd name="T38" fmla="*/ 1494 w 6484"/>
                <a:gd name="T39" fmla="*/ 118 h 1528"/>
                <a:gd name="T40" fmla="*/ 1321 w 6484"/>
                <a:gd name="T41" fmla="*/ 169 h 1528"/>
                <a:gd name="T42" fmla="*/ 1158 w 6484"/>
                <a:gd name="T43" fmla="*/ 225 h 1528"/>
                <a:gd name="T44" fmla="*/ 1005 w 6484"/>
                <a:gd name="T45" fmla="*/ 287 h 1528"/>
                <a:gd name="T46" fmla="*/ 866 w 6484"/>
                <a:gd name="T47" fmla="*/ 353 h 1528"/>
                <a:gd name="T48" fmla="*/ 736 w 6484"/>
                <a:gd name="T49" fmla="*/ 422 h 1528"/>
                <a:gd name="T50" fmla="*/ 562 w 6484"/>
                <a:gd name="T51" fmla="*/ 527 h 1528"/>
                <a:gd name="T52" fmla="*/ 366 w 6484"/>
                <a:gd name="T53" fmla="*/ 670 h 1528"/>
                <a:gd name="T54" fmla="*/ 212 w 6484"/>
                <a:gd name="T55" fmla="*/ 804 h 1528"/>
                <a:gd name="T56" fmla="*/ 98 w 6484"/>
                <a:gd name="T57" fmla="*/ 921 h 1528"/>
                <a:gd name="T58" fmla="*/ 22 w 6484"/>
                <a:gd name="T59" fmla="*/ 1011 h 1528"/>
                <a:gd name="T60" fmla="*/ 0 w 6484"/>
                <a:gd name="T61" fmla="*/ 1043 h 1528"/>
                <a:gd name="T62" fmla="*/ 0 w 6484"/>
                <a:gd name="T63" fmla="*/ 1528 h 1528"/>
                <a:gd name="T64" fmla="*/ 12 w 6484"/>
                <a:gd name="T65" fmla="*/ 1507 h 1528"/>
                <a:gd name="T66" fmla="*/ 113 w 6484"/>
                <a:gd name="T67" fmla="*/ 1357 h 1528"/>
                <a:gd name="T68" fmla="*/ 227 w 6484"/>
                <a:gd name="T69" fmla="*/ 1213 h 1528"/>
                <a:gd name="T70" fmla="*/ 385 w 6484"/>
                <a:gd name="T71" fmla="*/ 1046 h 1528"/>
                <a:gd name="T72" fmla="*/ 535 w 6484"/>
                <a:gd name="T73" fmla="*/ 913 h 1528"/>
                <a:gd name="T74" fmla="*/ 648 w 6484"/>
                <a:gd name="T75" fmla="*/ 823 h 1528"/>
                <a:gd name="T76" fmla="*/ 774 w 6484"/>
                <a:gd name="T77" fmla="*/ 733 h 1528"/>
                <a:gd name="T78" fmla="*/ 913 w 6484"/>
                <a:gd name="T79" fmla="*/ 647 h 1528"/>
                <a:gd name="T80" fmla="*/ 1065 w 6484"/>
                <a:gd name="T81" fmla="*/ 565 h 1528"/>
                <a:gd name="T82" fmla="*/ 1230 w 6484"/>
                <a:gd name="T83" fmla="*/ 487 h 1528"/>
                <a:gd name="T84" fmla="*/ 1409 w 6484"/>
                <a:gd name="T85" fmla="*/ 415 h 1528"/>
                <a:gd name="T86" fmla="*/ 1602 w 6484"/>
                <a:gd name="T87" fmla="*/ 353 h 1528"/>
                <a:gd name="T88" fmla="*/ 1809 w 6484"/>
                <a:gd name="T89" fmla="*/ 301 h 1528"/>
                <a:gd name="T90" fmla="*/ 2031 w 6484"/>
                <a:gd name="T91" fmla="*/ 260 h 1528"/>
                <a:gd name="T92" fmla="*/ 2268 w 6484"/>
                <a:gd name="T93" fmla="*/ 231 h 1528"/>
                <a:gd name="T94" fmla="*/ 2520 w 6484"/>
                <a:gd name="T95" fmla="*/ 216 h 1528"/>
                <a:gd name="T96" fmla="*/ 2788 w 6484"/>
                <a:gd name="T97" fmla="*/ 218 h 1528"/>
                <a:gd name="T98" fmla="*/ 3072 w 6484"/>
                <a:gd name="T99" fmla="*/ 237 h 1528"/>
                <a:gd name="T100" fmla="*/ 3371 w 6484"/>
                <a:gd name="T101" fmla="*/ 275 h 1528"/>
                <a:gd name="T102" fmla="*/ 3688 w 6484"/>
                <a:gd name="T103" fmla="*/ 333 h 1528"/>
                <a:gd name="T104" fmla="*/ 4021 w 6484"/>
                <a:gd name="T105" fmla="*/ 412 h 1528"/>
                <a:gd name="T106" fmla="*/ 4372 w 6484"/>
                <a:gd name="T107" fmla="*/ 516 h 1528"/>
                <a:gd name="T108" fmla="*/ 4741 w 6484"/>
                <a:gd name="T109" fmla="*/ 644 h 1528"/>
                <a:gd name="T110" fmla="*/ 5126 w 6484"/>
                <a:gd name="T111" fmla="*/ 798 h 1528"/>
                <a:gd name="T112" fmla="*/ 5531 w 6484"/>
                <a:gd name="T113" fmla="*/ 981 h 1528"/>
                <a:gd name="T114" fmla="*/ 5954 w 6484"/>
                <a:gd name="T115" fmla="*/ 1193 h 1528"/>
                <a:gd name="T116" fmla="*/ 6175 w 6484"/>
                <a:gd name="T117" fmla="*/ 1311 h 1528"/>
                <a:gd name="T118" fmla="*/ 6330 w 6484"/>
                <a:gd name="T119" fmla="*/ 1396 h 1528"/>
                <a:gd name="T120" fmla="*/ 6484 w 6484"/>
                <a:gd name="T121" fmla="*/ 1478 h 1528"/>
                <a:gd name="T122" fmla="*/ 6455 w 6484"/>
                <a:gd name="T123" fmla="*/ 1352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4" h="1528">
                  <a:moveTo>
                    <a:pt x="6455" y="1352"/>
                  </a:moveTo>
                  <a:lnTo>
                    <a:pt x="6306" y="1266"/>
                  </a:lnTo>
                  <a:lnTo>
                    <a:pt x="6152" y="1177"/>
                  </a:lnTo>
                  <a:lnTo>
                    <a:pt x="5957" y="1066"/>
                  </a:lnTo>
                  <a:lnTo>
                    <a:pt x="5579" y="866"/>
                  </a:lnTo>
                  <a:lnTo>
                    <a:pt x="5216" y="690"/>
                  </a:lnTo>
                  <a:lnTo>
                    <a:pt x="4866" y="537"/>
                  </a:lnTo>
                  <a:lnTo>
                    <a:pt x="4529" y="405"/>
                  </a:lnTo>
                  <a:lnTo>
                    <a:pt x="4206" y="294"/>
                  </a:lnTo>
                  <a:lnTo>
                    <a:pt x="3897" y="203"/>
                  </a:lnTo>
                  <a:lnTo>
                    <a:pt x="3600" y="130"/>
                  </a:lnTo>
                  <a:lnTo>
                    <a:pt x="3316" y="75"/>
                  </a:lnTo>
                  <a:lnTo>
                    <a:pt x="3044" y="35"/>
                  </a:lnTo>
                  <a:lnTo>
                    <a:pt x="2787" y="10"/>
                  </a:lnTo>
                  <a:lnTo>
                    <a:pt x="2540" y="0"/>
                  </a:lnTo>
                  <a:lnTo>
                    <a:pt x="2307" y="2"/>
                  </a:lnTo>
                  <a:lnTo>
                    <a:pt x="2087" y="16"/>
                  </a:lnTo>
                  <a:lnTo>
                    <a:pt x="1877" y="42"/>
                  </a:lnTo>
                  <a:lnTo>
                    <a:pt x="1679" y="75"/>
                  </a:lnTo>
                  <a:lnTo>
                    <a:pt x="1494" y="118"/>
                  </a:lnTo>
                  <a:lnTo>
                    <a:pt x="1321" y="169"/>
                  </a:lnTo>
                  <a:lnTo>
                    <a:pt x="1158" y="225"/>
                  </a:lnTo>
                  <a:lnTo>
                    <a:pt x="1005" y="287"/>
                  </a:lnTo>
                  <a:lnTo>
                    <a:pt x="866" y="353"/>
                  </a:lnTo>
                  <a:lnTo>
                    <a:pt x="736" y="422"/>
                  </a:lnTo>
                  <a:lnTo>
                    <a:pt x="562" y="527"/>
                  </a:lnTo>
                  <a:lnTo>
                    <a:pt x="366" y="670"/>
                  </a:lnTo>
                  <a:lnTo>
                    <a:pt x="212" y="804"/>
                  </a:lnTo>
                  <a:lnTo>
                    <a:pt x="98" y="921"/>
                  </a:lnTo>
                  <a:lnTo>
                    <a:pt x="22" y="1011"/>
                  </a:lnTo>
                  <a:lnTo>
                    <a:pt x="0" y="1043"/>
                  </a:lnTo>
                  <a:lnTo>
                    <a:pt x="0" y="1528"/>
                  </a:lnTo>
                  <a:lnTo>
                    <a:pt x="12" y="1507"/>
                  </a:lnTo>
                  <a:lnTo>
                    <a:pt x="113" y="1357"/>
                  </a:lnTo>
                  <a:lnTo>
                    <a:pt x="227" y="1213"/>
                  </a:lnTo>
                  <a:lnTo>
                    <a:pt x="385" y="1046"/>
                  </a:lnTo>
                  <a:lnTo>
                    <a:pt x="535" y="913"/>
                  </a:lnTo>
                  <a:lnTo>
                    <a:pt x="648" y="823"/>
                  </a:lnTo>
                  <a:lnTo>
                    <a:pt x="774" y="733"/>
                  </a:lnTo>
                  <a:lnTo>
                    <a:pt x="913" y="647"/>
                  </a:lnTo>
                  <a:lnTo>
                    <a:pt x="1065" y="565"/>
                  </a:lnTo>
                  <a:lnTo>
                    <a:pt x="1230" y="487"/>
                  </a:lnTo>
                  <a:lnTo>
                    <a:pt x="1409" y="415"/>
                  </a:lnTo>
                  <a:lnTo>
                    <a:pt x="1602" y="353"/>
                  </a:lnTo>
                  <a:lnTo>
                    <a:pt x="1809" y="301"/>
                  </a:lnTo>
                  <a:lnTo>
                    <a:pt x="2031" y="260"/>
                  </a:lnTo>
                  <a:lnTo>
                    <a:pt x="2268" y="231"/>
                  </a:lnTo>
                  <a:lnTo>
                    <a:pt x="2520" y="216"/>
                  </a:lnTo>
                  <a:lnTo>
                    <a:pt x="2788" y="218"/>
                  </a:lnTo>
                  <a:lnTo>
                    <a:pt x="3072" y="237"/>
                  </a:lnTo>
                  <a:lnTo>
                    <a:pt x="3371" y="275"/>
                  </a:lnTo>
                  <a:lnTo>
                    <a:pt x="3688" y="333"/>
                  </a:lnTo>
                  <a:lnTo>
                    <a:pt x="4021" y="412"/>
                  </a:lnTo>
                  <a:lnTo>
                    <a:pt x="4372" y="516"/>
                  </a:lnTo>
                  <a:lnTo>
                    <a:pt x="4741" y="644"/>
                  </a:lnTo>
                  <a:lnTo>
                    <a:pt x="5126" y="798"/>
                  </a:lnTo>
                  <a:lnTo>
                    <a:pt x="5531" y="981"/>
                  </a:lnTo>
                  <a:lnTo>
                    <a:pt x="5954" y="1193"/>
                  </a:lnTo>
                  <a:lnTo>
                    <a:pt x="6175" y="1311"/>
                  </a:lnTo>
                  <a:lnTo>
                    <a:pt x="6330" y="1396"/>
                  </a:lnTo>
                  <a:lnTo>
                    <a:pt x="6484" y="1478"/>
                  </a:lnTo>
                  <a:lnTo>
                    <a:pt x="6455" y="13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1728"/>
            <p:cNvSpPr>
              <a:spLocks/>
            </p:cNvSpPr>
            <p:nvPr/>
          </p:nvSpPr>
          <p:spPr bwMode="auto">
            <a:xfrm>
              <a:off x="4216401" y="3924300"/>
              <a:ext cx="4138613" cy="996950"/>
            </a:xfrm>
            <a:custGeom>
              <a:avLst/>
              <a:gdLst>
                <a:gd name="T0" fmla="*/ 7822 w 7822"/>
                <a:gd name="T1" fmla="*/ 126 h 1883"/>
                <a:gd name="T2" fmla="*/ 7788 w 7822"/>
                <a:gd name="T3" fmla="*/ 180 h 1883"/>
                <a:gd name="T4" fmla="*/ 7687 w 7822"/>
                <a:gd name="T5" fmla="*/ 319 h 1883"/>
                <a:gd name="T6" fmla="*/ 7545 w 7822"/>
                <a:gd name="T7" fmla="*/ 489 h 1883"/>
                <a:gd name="T8" fmla="*/ 7356 w 7822"/>
                <a:gd name="T9" fmla="*/ 678 h 1883"/>
                <a:gd name="T10" fmla="*/ 7182 w 7822"/>
                <a:gd name="T11" fmla="*/ 823 h 1883"/>
                <a:gd name="T12" fmla="*/ 7051 w 7822"/>
                <a:gd name="T13" fmla="*/ 921 h 1883"/>
                <a:gd name="T14" fmla="*/ 6907 w 7822"/>
                <a:gd name="T15" fmla="*/ 1016 h 1883"/>
                <a:gd name="T16" fmla="*/ 6750 w 7822"/>
                <a:gd name="T17" fmla="*/ 1110 h 1883"/>
                <a:gd name="T18" fmla="*/ 6580 w 7822"/>
                <a:gd name="T19" fmla="*/ 1198 h 1883"/>
                <a:gd name="T20" fmla="*/ 6394 w 7822"/>
                <a:gd name="T21" fmla="*/ 1280 h 1883"/>
                <a:gd name="T22" fmla="*/ 6195 w 7822"/>
                <a:gd name="T23" fmla="*/ 1355 h 1883"/>
                <a:gd name="T24" fmla="*/ 5982 w 7822"/>
                <a:gd name="T25" fmla="*/ 1421 h 1883"/>
                <a:gd name="T26" fmla="*/ 5753 w 7822"/>
                <a:gd name="T27" fmla="*/ 1477 h 1883"/>
                <a:gd name="T28" fmla="*/ 5509 w 7822"/>
                <a:gd name="T29" fmla="*/ 1522 h 1883"/>
                <a:gd name="T30" fmla="*/ 5248 w 7822"/>
                <a:gd name="T31" fmla="*/ 1553 h 1883"/>
                <a:gd name="T32" fmla="*/ 4971 w 7822"/>
                <a:gd name="T33" fmla="*/ 1571 h 1883"/>
                <a:gd name="T34" fmla="*/ 4679 w 7822"/>
                <a:gd name="T35" fmla="*/ 1572 h 1883"/>
                <a:gd name="T36" fmla="*/ 4368 w 7822"/>
                <a:gd name="T37" fmla="*/ 1556 h 1883"/>
                <a:gd name="T38" fmla="*/ 4041 w 7822"/>
                <a:gd name="T39" fmla="*/ 1522 h 1883"/>
                <a:gd name="T40" fmla="*/ 3697 w 7822"/>
                <a:gd name="T41" fmla="*/ 1467 h 1883"/>
                <a:gd name="T42" fmla="*/ 3334 w 7822"/>
                <a:gd name="T43" fmla="*/ 1392 h 1883"/>
                <a:gd name="T44" fmla="*/ 2953 w 7822"/>
                <a:gd name="T45" fmla="*/ 1293 h 1883"/>
                <a:gd name="T46" fmla="*/ 2552 w 7822"/>
                <a:gd name="T47" fmla="*/ 1170 h 1883"/>
                <a:gd name="T48" fmla="*/ 2133 w 7822"/>
                <a:gd name="T49" fmla="*/ 1022 h 1883"/>
                <a:gd name="T50" fmla="*/ 1694 w 7822"/>
                <a:gd name="T51" fmla="*/ 848 h 1883"/>
                <a:gd name="T52" fmla="*/ 1236 w 7822"/>
                <a:gd name="T53" fmla="*/ 643 h 1883"/>
                <a:gd name="T54" fmla="*/ 757 w 7822"/>
                <a:gd name="T55" fmla="*/ 410 h 1883"/>
                <a:gd name="T56" fmla="*/ 259 w 7822"/>
                <a:gd name="T57" fmla="*/ 147 h 1883"/>
                <a:gd name="T58" fmla="*/ 0 w 7822"/>
                <a:gd name="T59" fmla="*/ 0 h 1883"/>
                <a:gd name="T60" fmla="*/ 34 w 7822"/>
                <a:gd name="T61" fmla="*/ 136 h 1883"/>
                <a:gd name="T62" fmla="*/ 299 w 7822"/>
                <a:gd name="T63" fmla="*/ 288 h 1883"/>
                <a:gd name="T64" fmla="*/ 807 w 7822"/>
                <a:gd name="T65" fmla="*/ 564 h 1883"/>
                <a:gd name="T66" fmla="*/ 1294 w 7822"/>
                <a:gd name="T67" fmla="*/ 809 h 1883"/>
                <a:gd name="T68" fmla="*/ 1761 w 7822"/>
                <a:gd name="T69" fmla="*/ 1026 h 1883"/>
                <a:gd name="T70" fmla="*/ 2204 w 7822"/>
                <a:gd name="T71" fmla="*/ 1215 h 1883"/>
                <a:gd name="T72" fmla="*/ 2629 w 7822"/>
                <a:gd name="T73" fmla="*/ 1378 h 1883"/>
                <a:gd name="T74" fmla="*/ 3032 w 7822"/>
                <a:gd name="T75" fmla="*/ 1514 h 1883"/>
                <a:gd name="T76" fmla="*/ 3415 w 7822"/>
                <a:gd name="T77" fmla="*/ 1627 h 1883"/>
                <a:gd name="T78" fmla="*/ 3779 w 7822"/>
                <a:gd name="T79" fmla="*/ 1718 h 1883"/>
                <a:gd name="T80" fmla="*/ 4125 w 7822"/>
                <a:gd name="T81" fmla="*/ 1788 h 1883"/>
                <a:gd name="T82" fmla="*/ 4452 w 7822"/>
                <a:gd name="T83" fmla="*/ 1837 h 1883"/>
                <a:gd name="T84" fmla="*/ 4760 w 7822"/>
                <a:gd name="T85" fmla="*/ 1869 h 1883"/>
                <a:gd name="T86" fmla="*/ 5052 w 7822"/>
                <a:gd name="T87" fmla="*/ 1883 h 1883"/>
                <a:gd name="T88" fmla="*/ 5326 w 7822"/>
                <a:gd name="T89" fmla="*/ 1882 h 1883"/>
                <a:gd name="T90" fmla="*/ 5582 w 7822"/>
                <a:gd name="T91" fmla="*/ 1866 h 1883"/>
                <a:gd name="T92" fmla="*/ 5824 w 7822"/>
                <a:gd name="T93" fmla="*/ 1836 h 1883"/>
                <a:gd name="T94" fmla="*/ 6049 w 7822"/>
                <a:gd name="T95" fmla="*/ 1795 h 1883"/>
                <a:gd name="T96" fmla="*/ 6257 w 7822"/>
                <a:gd name="T97" fmla="*/ 1743 h 1883"/>
                <a:gd name="T98" fmla="*/ 6452 w 7822"/>
                <a:gd name="T99" fmla="*/ 1683 h 1883"/>
                <a:gd name="T100" fmla="*/ 6632 w 7822"/>
                <a:gd name="T101" fmla="*/ 1615 h 1883"/>
                <a:gd name="T102" fmla="*/ 6797 w 7822"/>
                <a:gd name="T103" fmla="*/ 1540 h 1883"/>
                <a:gd name="T104" fmla="*/ 6948 w 7822"/>
                <a:gd name="T105" fmla="*/ 1460 h 1883"/>
                <a:gd name="T106" fmla="*/ 7088 w 7822"/>
                <a:gd name="T107" fmla="*/ 1376 h 1883"/>
                <a:gd name="T108" fmla="*/ 7213 w 7822"/>
                <a:gd name="T109" fmla="*/ 1291 h 1883"/>
                <a:gd name="T110" fmla="*/ 7326 w 7822"/>
                <a:gd name="T111" fmla="*/ 1203 h 1883"/>
                <a:gd name="T112" fmla="*/ 7428 w 7822"/>
                <a:gd name="T113" fmla="*/ 1117 h 1883"/>
                <a:gd name="T114" fmla="*/ 7559 w 7822"/>
                <a:gd name="T115" fmla="*/ 990 h 1883"/>
                <a:gd name="T116" fmla="*/ 7694 w 7822"/>
                <a:gd name="T117" fmla="*/ 833 h 1883"/>
                <a:gd name="T118" fmla="*/ 7791 w 7822"/>
                <a:gd name="T119" fmla="*/ 704 h 1883"/>
                <a:gd name="T120" fmla="*/ 7822 w 7822"/>
                <a:gd name="T121" fmla="*/ 652 h 1883"/>
                <a:gd name="T122" fmla="*/ 7822 w 7822"/>
                <a:gd name="T123" fmla="*/ 126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22" h="1883">
                  <a:moveTo>
                    <a:pt x="7822" y="126"/>
                  </a:moveTo>
                  <a:lnTo>
                    <a:pt x="7788" y="180"/>
                  </a:lnTo>
                  <a:lnTo>
                    <a:pt x="7687" y="319"/>
                  </a:lnTo>
                  <a:lnTo>
                    <a:pt x="7545" y="489"/>
                  </a:lnTo>
                  <a:lnTo>
                    <a:pt x="7356" y="678"/>
                  </a:lnTo>
                  <a:lnTo>
                    <a:pt x="7182" y="823"/>
                  </a:lnTo>
                  <a:lnTo>
                    <a:pt x="7051" y="921"/>
                  </a:lnTo>
                  <a:lnTo>
                    <a:pt x="6907" y="1016"/>
                  </a:lnTo>
                  <a:lnTo>
                    <a:pt x="6750" y="1110"/>
                  </a:lnTo>
                  <a:lnTo>
                    <a:pt x="6580" y="1198"/>
                  </a:lnTo>
                  <a:lnTo>
                    <a:pt x="6394" y="1280"/>
                  </a:lnTo>
                  <a:lnTo>
                    <a:pt x="6195" y="1355"/>
                  </a:lnTo>
                  <a:lnTo>
                    <a:pt x="5982" y="1421"/>
                  </a:lnTo>
                  <a:lnTo>
                    <a:pt x="5753" y="1477"/>
                  </a:lnTo>
                  <a:lnTo>
                    <a:pt x="5509" y="1522"/>
                  </a:lnTo>
                  <a:lnTo>
                    <a:pt x="5248" y="1553"/>
                  </a:lnTo>
                  <a:lnTo>
                    <a:pt x="4971" y="1571"/>
                  </a:lnTo>
                  <a:lnTo>
                    <a:pt x="4679" y="1572"/>
                  </a:lnTo>
                  <a:lnTo>
                    <a:pt x="4368" y="1556"/>
                  </a:lnTo>
                  <a:lnTo>
                    <a:pt x="4041" y="1522"/>
                  </a:lnTo>
                  <a:lnTo>
                    <a:pt x="3697" y="1467"/>
                  </a:lnTo>
                  <a:lnTo>
                    <a:pt x="3334" y="1392"/>
                  </a:lnTo>
                  <a:lnTo>
                    <a:pt x="2953" y="1293"/>
                  </a:lnTo>
                  <a:lnTo>
                    <a:pt x="2552" y="1170"/>
                  </a:lnTo>
                  <a:lnTo>
                    <a:pt x="2133" y="1022"/>
                  </a:lnTo>
                  <a:lnTo>
                    <a:pt x="1694" y="848"/>
                  </a:lnTo>
                  <a:lnTo>
                    <a:pt x="1236" y="643"/>
                  </a:lnTo>
                  <a:lnTo>
                    <a:pt x="757" y="410"/>
                  </a:lnTo>
                  <a:lnTo>
                    <a:pt x="259" y="147"/>
                  </a:lnTo>
                  <a:lnTo>
                    <a:pt x="0" y="0"/>
                  </a:lnTo>
                  <a:lnTo>
                    <a:pt x="34" y="136"/>
                  </a:lnTo>
                  <a:lnTo>
                    <a:pt x="299" y="288"/>
                  </a:lnTo>
                  <a:lnTo>
                    <a:pt x="807" y="564"/>
                  </a:lnTo>
                  <a:lnTo>
                    <a:pt x="1294" y="809"/>
                  </a:lnTo>
                  <a:lnTo>
                    <a:pt x="1761" y="1026"/>
                  </a:lnTo>
                  <a:lnTo>
                    <a:pt x="2204" y="1215"/>
                  </a:lnTo>
                  <a:lnTo>
                    <a:pt x="2629" y="1378"/>
                  </a:lnTo>
                  <a:lnTo>
                    <a:pt x="3032" y="1514"/>
                  </a:lnTo>
                  <a:lnTo>
                    <a:pt x="3415" y="1627"/>
                  </a:lnTo>
                  <a:lnTo>
                    <a:pt x="3779" y="1718"/>
                  </a:lnTo>
                  <a:lnTo>
                    <a:pt x="4125" y="1788"/>
                  </a:lnTo>
                  <a:lnTo>
                    <a:pt x="4452" y="1837"/>
                  </a:lnTo>
                  <a:lnTo>
                    <a:pt x="4760" y="1869"/>
                  </a:lnTo>
                  <a:lnTo>
                    <a:pt x="5052" y="1883"/>
                  </a:lnTo>
                  <a:lnTo>
                    <a:pt x="5326" y="1882"/>
                  </a:lnTo>
                  <a:lnTo>
                    <a:pt x="5582" y="1866"/>
                  </a:lnTo>
                  <a:lnTo>
                    <a:pt x="5824" y="1836"/>
                  </a:lnTo>
                  <a:lnTo>
                    <a:pt x="6049" y="1795"/>
                  </a:lnTo>
                  <a:lnTo>
                    <a:pt x="6257" y="1743"/>
                  </a:lnTo>
                  <a:lnTo>
                    <a:pt x="6452" y="1683"/>
                  </a:lnTo>
                  <a:lnTo>
                    <a:pt x="6632" y="1615"/>
                  </a:lnTo>
                  <a:lnTo>
                    <a:pt x="6797" y="1540"/>
                  </a:lnTo>
                  <a:lnTo>
                    <a:pt x="6948" y="1460"/>
                  </a:lnTo>
                  <a:lnTo>
                    <a:pt x="7088" y="1376"/>
                  </a:lnTo>
                  <a:lnTo>
                    <a:pt x="7213" y="1291"/>
                  </a:lnTo>
                  <a:lnTo>
                    <a:pt x="7326" y="1203"/>
                  </a:lnTo>
                  <a:lnTo>
                    <a:pt x="7428" y="1117"/>
                  </a:lnTo>
                  <a:lnTo>
                    <a:pt x="7559" y="990"/>
                  </a:lnTo>
                  <a:lnTo>
                    <a:pt x="7694" y="833"/>
                  </a:lnTo>
                  <a:lnTo>
                    <a:pt x="7791" y="704"/>
                  </a:lnTo>
                  <a:lnTo>
                    <a:pt x="7822" y="652"/>
                  </a:lnTo>
                  <a:lnTo>
                    <a:pt x="7822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1733" y="4711998"/>
            <a:ext cx="9144000" cy="1551688"/>
          </a:xfrm>
        </p:spPr>
        <p:txBody>
          <a:bodyPr anchor="b">
            <a:noAutofit/>
          </a:bodyPr>
          <a:lstStyle>
            <a:lvl1pPr algn="r">
              <a:defRPr sz="5400" b="1" i="0" cap="small" baseline="0">
                <a:solidFill>
                  <a:srgbClr val="1C1F1C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1733" y="6134100"/>
            <a:ext cx="9144000" cy="71120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cap="small" baseline="0">
                <a:solidFill>
                  <a:srgbClr val="9C181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969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5071518"/>
            <a:ext cx="12192000" cy="1786482"/>
            <a:chOff x="0" y="5071518"/>
            <a:chExt cx="9144000" cy="1786482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22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2C60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dirty="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C0C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rgbClr val="9C18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1C1F1C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rgbClr val="1C1F1C"/>
                </a:solidFill>
              </a:defRPr>
            </a:lvl1pPr>
            <a:lvl2pPr>
              <a:defRPr>
                <a:solidFill>
                  <a:srgbClr val="1C1F1C"/>
                </a:solidFill>
              </a:defRPr>
            </a:lvl2pPr>
            <a:lvl3pPr>
              <a:defRPr>
                <a:solidFill>
                  <a:srgbClr val="1C1F1C"/>
                </a:solidFill>
              </a:defRPr>
            </a:lvl3pPr>
            <a:lvl4pPr>
              <a:defRPr>
                <a:solidFill>
                  <a:srgbClr val="1C1F1C"/>
                </a:solidFill>
              </a:defRPr>
            </a:lvl4pPr>
            <a:lvl5pPr>
              <a:defRPr>
                <a:solidFill>
                  <a:srgbClr val="1C1F1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5720634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838200" y="6356351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5386470" y="6356351"/>
            <a:ext cx="1419061" cy="365125"/>
          </a:xfrm>
        </p:spPr>
        <p:txBody>
          <a:bodyPr/>
          <a:lstStyle>
            <a:lvl1pPr algn="ctr">
              <a:defRPr/>
            </a:lvl1pPr>
          </a:lstStyle>
          <a:p>
            <a:fld id="{ACC9C451-86A5-4877-BC2B-56C7505A3B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8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5071518"/>
            <a:ext cx="12192000" cy="1786482"/>
            <a:chOff x="0" y="5071518"/>
            <a:chExt cx="9144000" cy="1786482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22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rgbClr val="2C60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C0C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rgbClr val="9C18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1C1F1C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rgbClr val="1C1F1C"/>
                </a:solidFill>
              </a:defRPr>
            </a:lvl1pPr>
            <a:lvl2pPr>
              <a:defRPr>
                <a:solidFill>
                  <a:srgbClr val="1C1F1C"/>
                </a:solidFill>
              </a:defRPr>
            </a:lvl2pPr>
            <a:lvl3pPr>
              <a:defRPr>
                <a:solidFill>
                  <a:srgbClr val="1C1F1C"/>
                </a:solidFill>
              </a:defRPr>
            </a:lvl3pPr>
            <a:lvl4pPr>
              <a:defRPr>
                <a:solidFill>
                  <a:srgbClr val="1C1F1C"/>
                </a:solidFill>
              </a:defRPr>
            </a:lvl4pPr>
            <a:lvl5pPr>
              <a:defRPr>
                <a:solidFill>
                  <a:srgbClr val="1C1F1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5720634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Date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838200" y="6356351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5386470" y="6356351"/>
            <a:ext cx="1419061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CC9C451-86A5-4877-BC2B-56C7505A3B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8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5071518"/>
            <a:ext cx="12192000" cy="1786482"/>
            <a:chOff x="0" y="5071518"/>
            <a:chExt cx="9144000" cy="1786482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0" y="5356934"/>
              <a:ext cx="9144000" cy="1501066"/>
            </a:xfrm>
            <a:custGeom>
              <a:avLst/>
              <a:gdLst>
                <a:gd name="connsiteX0" fmla="*/ 1438962 w 9144000"/>
                <a:gd name="connsiteY0" fmla="*/ 0 h 1501066"/>
                <a:gd name="connsiteX1" fmla="*/ 1660683 w 9144000"/>
                <a:gd name="connsiteY1" fmla="*/ 3589 h 1501066"/>
                <a:gd name="connsiteX2" fmla="*/ 1893332 w 9144000"/>
                <a:gd name="connsiteY2" fmla="*/ 17047 h 1501066"/>
                <a:gd name="connsiteX3" fmla="*/ 2139254 w 9144000"/>
                <a:gd name="connsiteY3" fmla="*/ 40375 h 1501066"/>
                <a:gd name="connsiteX4" fmla="*/ 2396887 w 9144000"/>
                <a:gd name="connsiteY4" fmla="*/ 74918 h 1501066"/>
                <a:gd name="connsiteX5" fmla="*/ 2667791 w 9144000"/>
                <a:gd name="connsiteY5" fmla="*/ 121573 h 1501066"/>
                <a:gd name="connsiteX6" fmla="*/ 2951188 w 9144000"/>
                <a:gd name="connsiteY6" fmla="*/ 180341 h 1501066"/>
                <a:gd name="connsiteX7" fmla="*/ 3247074 w 9144000"/>
                <a:gd name="connsiteY7" fmla="*/ 253465 h 1501066"/>
                <a:gd name="connsiteX8" fmla="*/ 3556234 w 9144000"/>
                <a:gd name="connsiteY8" fmla="*/ 340046 h 1501066"/>
                <a:gd name="connsiteX9" fmla="*/ 3878665 w 9144000"/>
                <a:gd name="connsiteY9" fmla="*/ 441881 h 1501066"/>
                <a:gd name="connsiteX10" fmla="*/ 4045736 w 9144000"/>
                <a:gd name="connsiteY10" fmla="*/ 499303 h 1501066"/>
                <a:gd name="connsiteX11" fmla="*/ 4210464 w 9144000"/>
                <a:gd name="connsiteY11" fmla="*/ 556276 h 1501066"/>
                <a:gd name="connsiteX12" fmla="*/ 4531334 w 9144000"/>
                <a:gd name="connsiteY12" fmla="*/ 663494 h 1501066"/>
                <a:gd name="connsiteX13" fmla="*/ 4844396 w 9144000"/>
                <a:gd name="connsiteY13" fmla="*/ 761739 h 1501066"/>
                <a:gd name="connsiteX14" fmla="*/ 5148872 w 9144000"/>
                <a:gd name="connsiteY14" fmla="*/ 852358 h 1501066"/>
                <a:gd name="connsiteX15" fmla="*/ 5444758 w 9144000"/>
                <a:gd name="connsiteY15" fmla="*/ 934454 h 1501066"/>
                <a:gd name="connsiteX16" fmla="*/ 5732057 w 9144000"/>
                <a:gd name="connsiteY16" fmla="*/ 1009372 h 1501066"/>
                <a:gd name="connsiteX17" fmla="*/ 6010770 w 9144000"/>
                <a:gd name="connsiteY17" fmla="*/ 1075766 h 1501066"/>
                <a:gd name="connsiteX18" fmla="*/ 6281675 w 9144000"/>
                <a:gd name="connsiteY18" fmla="*/ 1134982 h 1501066"/>
                <a:gd name="connsiteX19" fmla="*/ 6543991 w 9144000"/>
                <a:gd name="connsiteY19" fmla="*/ 1187470 h 1501066"/>
                <a:gd name="connsiteX20" fmla="*/ 6797720 w 9144000"/>
                <a:gd name="connsiteY20" fmla="*/ 1233228 h 1501066"/>
                <a:gd name="connsiteX21" fmla="*/ 7043642 w 9144000"/>
                <a:gd name="connsiteY21" fmla="*/ 1271360 h 1501066"/>
                <a:gd name="connsiteX22" fmla="*/ 7280977 w 9144000"/>
                <a:gd name="connsiteY22" fmla="*/ 1303660 h 1501066"/>
                <a:gd name="connsiteX23" fmla="*/ 7510504 w 9144000"/>
                <a:gd name="connsiteY23" fmla="*/ 1328782 h 1501066"/>
                <a:gd name="connsiteX24" fmla="*/ 7732224 w 9144000"/>
                <a:gd name="connsiteY24" fmla="*/ 1348521 h 1501066"/>
                <a:gd name="connsiteX25" fmla="*/ 7944576 w 9144000"/>
                <a:gd name="connsiteY25" fmla="*/ 1361082 h 1501066"/>
                <a:gd name="connsiteX26" fmla="*/ 8149120 w 9144000"/>
                <a:gd name="connsiteY26" fmla="*/ 1369157 h 1501066"/>
                <a:gd name="connsiteX27" fmla="*/ 8345857 w 9144000"/>
                <a:gd name="connsiteY27" fmla="*/ 1370951 h 1501066"/>
                <a:gd name="connsiteX28" fmla="*/ 8533227 w 9144000"/>
                <a:gd name="connsiteY28" fmla="*/ 1366914 h 1501066"/>
                <a:gd name="connsiteX29" fmla="*/ 8713570 w 9144000"/>
                <a:gd name="connsiteY29" fmla="*/ 1357941 h 1501066"/>
                <a:gd name="connsiteX30" fmla="*/ 8886105 w 9144000"/>
                <a:gd name="connsiteY30" fmla="*/ 1344483 h 1501066"/>
                <a:gd name="connsiteX31" fmla="*/ 9049273 w 9144000"/>
                <a:gd name="connsiteY31" fmla="*/ 1325641 h 1501066"/>
                <a:gd name="connsiteX32" fmla="*/ 9144000 w 9144000"/>
                <a:gd name="connsiteY32" fmla="*/ 1311489 h 1501066"/>
                <a:gd name="connsiteX33" fmla="*/ 9144000 w 9144000"/>
                <a:gd name="connsiteY33" fmla="*/ 1501066 h 1501066"/>
                <a:gd name="connsiteX34" fmla="*/ 0 w 9144000"/>
                <a:gd name="connsiteY34" fmla="*/ 1501066 h 1501066"/>
                <a:gd name="connsiteX35" fmla="*/ 0 w 9144000"/>
                <a:gd name="connsiteY35" fmla="*/ 249715 h 1501066"/>
                <a:gd name="connsiteX36" fmla="*/ 74289 w 9144000"/>
                <a:gd name="connsiteY36" fmla="*/ 221165 h 1501066"/>
                <a:gd name="connsiteX37" fmla="*/ 207010 w 9144000"/>
                <a:gd name="connsiteY37" fmla="*/ 176752 h 1501066"/>
                <a:gd name="connsiteX38" fmla="*/ 350659 w 9144000"/>
                <a:gd name="connsiteY38" fmla="*/ 135032 h 1501066"/>
                <a:gd name="connsiteX39" fmla="*/ 503677 w 9144000"/>
                <a:gd name="connsiteY39" fmla="*/ 97797 h 1501066"/>
                <a:gd name="connsiteX40" fmla="*/ 669187 w 9144000"/>
                <a:gd name="connsiteY40" fmla="*/ 65497 h 1501066"/>
                <a:gd name="connsiteX41" fmla="*/ 844846 w 9144000"/>
                <a:gd name="connsiteY41" fmla="*/ 38132 h 1501066"/>
                <a:gd name="connsiteX42" fmla="*/ 1031434 w 9144000"/>
                <a:gd name="connsiteY42" fmla="*/ 18393 h 1501066"/>
                <a:gd name="connsiteX43" fmla="*/ 1228952 w 9144000"/>
                <a:gd name="connsiteY43" fmla="*/ 5384 h 150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501066">
                  <a:moveTo>
                    <a:pt x="1438962" y="0"/>
                  </a:moveTo>
                  <a:lnTo>
                    <a:pt x="1660683" y="3589"/>
                  </a:lnTo>
                  <a:lnTo>
                    <a:pt x="1893332" y="17047"/>
                  </a:lnTo>
                  <a:lnTo>
                    <a:pt x="2139254" y="40375"/>
                  </a:lnTo>
                  <a:lnTo>
                    <a:pt x="2396887" y="74918"/>
                  </a:lnTo>
                  <a:lnTo>
                    <a:pt x="2667791" y="121573"/>
                  </a:lnTo>
                  <a:lnTo>
                    <a:pt x="2951188" y="180341"/>
                  </a:lnTo>
                  <a:lnTo>
                    <a:pt x="3247074" y="253465"/>
                  </a:lnTo>
                  <a:lnTo>
                    <a:pt x="3556234" y="340046"/>
                  </a:lnTo>
                  <a:lnTo>
                    <a:pt x="3878665" y="441881"/>
                  </a:lnTo>
                  <a:lnTo>
                    <a:pt x="4045736" y="499303"/>
                  </a:lnTo>
                  <a:lnTo>
                    <a:pt x="4210464" y="556276"/>
                  </a:lnTo>
                  <a:lnTo>
                    <a:pt x="4531334" y="663494"/>
                  </a:lnTo>
                  <a:lnTo>
                    <a:pt x="4844396" y="761739"/>
                  </a:lnTo>
                  <a:lnTo>
                    <a:pt x="5148872" y="852358"/>
                  </a:lnTo>
                  <a:lnTo>
                    <a:pt x="5444758" y="934454"/>
                  </a:lnTo>
                  <a:lnTo>
                    <a:pt x="5732057" y="1009372"/>
                  </a:lnTo>
                  <a:lnTo>
                    <a:pt x="6010770" y="1075766"/>
                  </a:lnTo>
                  <a:lnTo>
                    <a:pt x="6281675" y="1134982"/>
                  </a:lnTo>
                  <a:lnTo>
                    <a:pt x="6543991" y="1187470"/>
                  </a:lnTo>
                  <a:lnTo>
                    <a:pt x="6797720" y="1233228"/>
                  </a:lnTo>
                  <a:lnTo>
                    <a:pt x="7043642" y="1271360"/>
                  </a:lnTo>
                  <a:lnTo>
                    <a:pt x="7280977" y="1303660"/>
                  </a:lnTo>
                  <a:lnTo>
                    <a:pt x="7510504" y="1328782"/>
                  </a:lnTo>
                  <a:lnTo>
                    <a:pt x="7732224" y="1348521"/>
                  </a:lnTo>
                  <a:lnTo>
                    <a:pt x="7944576" y="1361082"/>
                  </a:lnTo>
                  <a:lnTo>
                    <a:pt x="8149120" y="1369157"/>
                  </a:lnTo>
                  <a:lnTo>
                    <a:pt x="8345857" y="1370951"/>
                  </a:lnTo>
                  <a:lnTo>
                    <a:pt x="8533227" y="1366914"/>
                  </a:lnTo>
                  <a:lnTo>
                    <a:pt x="8713570" y="1357941"/>
                  </a:lnTo>
                  <a:lnTo>
                    <a:pt x="8886105" y="1344483"/>
                  </a:lnTo>
                  <a:lnTo>
                    <a:pt x="9049273" y="1325641"/>
                  </a:lnTo>
                  <a:lnTo>
                    <a:pt x="9144000" y="1311489"/>
                  </a:lnTo>
                  <a:lnTo>
                    <a:pt x="9144000" y="1501066"/>
                  </a:lnTo>
                  <a:lnTo>
                    <a:pt x="0" y="1501066"/>
                  </a:lnTo>
                  <a:lnTo>
                    <a:pt x="0" y="249715"/>
                  </a:lnTo>
                  <a:lnTo>
                    <a:pt x="74289" y="221165"/>
                  </a:lnTo>
                  <a:lnTo>
                    <a:pt x="207010" y="176752"/>
                  </a:lnTo>
                  <a:lnTo>
                    <a:pt x="350659" y="135032"/>
                  </a:lnTo>
                  <a:lnTo>
                    <a:pt x="503677" y="97797"/>
                  </a:lnTo>
                  <a:lnTo>
                    <a:pt x="669187" y="65497"/>
                  </a:lnTo>
                  <a:lnTo>
                    <a:pt x="844846" y="38132"/>
                  </a:lnTo>
                  <a:lnTo>
                    <a:pt x="1031434" y="18393"/>
                  </a:lnTo>
                  <a:lnTo>
                    <a:pt x="1228952" y="5384"/>
                  </a:lnTo>
                  <a:close/>
                </a:path>
              </a:pathLst>
            </a:custGeom>
            <a:solidFill>
              <a:srgbClr val="222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0" y="5371743"/>
              <a:ext cx="9144000" cy="1486257"/>
            </a:xfrm>
            <a:custGeom>
              <a:avLst/>
              <a:gdLst>
                <a:gd name="connsiteX0" fmla="*/ 1438962 w 9144000"/>
                <a:gd name="connsiteY0" fmla="*/ 0 h 1486257"/>
                <a:gd name="connsiteX1" fmla="*/ 1660683 w 9144000"/>
                <a:gd name="connsiteY1" fmla="*/ 4041 h 1486257"/>
                <a:gd name="connsiteX2" fmla="*/ 1893332 w 9144000"/>
                <a:gd name="connsiteY2" fmla="*/ 16610 h 1486257"/>
                <a:gd name="connsiteX3" fmla="*/ 2139254 w 9144000"/>
                <a:gd name="connsiteY3" fmla="*/ 40852 h 1486257"/>
                <a:gd name="connsiteX4" fmla="*/ 2396887 w 9144000"/>
                <a:gd name="connsiteY4" fmla="*/ 74970 h 1486257"/>
                <a:gd name="connsiteX5" fmla="*/ 2667791 w 9144000"/>
                <a:gd name="connsiteY5" fmla="*/ 121658 h 1486257"/>
                <a:gd name="connsiteX6" fmla="*/ 2951188 w 9144000"/>
                <a:gd name="connsiteY6" fmla="*/ 180915 h 1486257"/>
                <a:gd name="connsiteX7" fmla="*/ 3247074 w 9144000"/>
                <a:gd name="connsiteY7" fmla="*/ 253191 h 1486257"/>
                <a:gd name="connsiteX8" fmla="*/ 3556234 w 9144000"/>
                <a:gd name="connsiteY8" fmla="*/ 340731 h 1486257"/>
                <a:gd name="connsiteX9" fmla="*/ 3878665 w 9144000"/>
                <a:gd name="connsiteY9" fmla="*/ 442636 h 1486257"/>
                <a:gd name="connsiteX10" fmla="*/ 4045736 w 9144000"/>
                <a:gd name="connsiteY10" fmla="*/ 500097 h 1486257"/>
                <a:gd name="connsiteX11" fmla="*/ 4210464 w 9144000"/>
                <a:gd name="connsiteY11" fmla="*/ 557110 h 1486257"/>
                <a:gd name="connsiteX12" fmla="*/ 4531334 w 9144000"/>
                <a:gd name="connsiteY12" fmla="*/ 665300 h 1486257"/>
                <a:gd name="connsiteX13" fmla="*/ 4844396 w 9144000"/>
                <a:gd name="connsiteY13" fmla="*/ 764511 h 1486257"/>
                <a:gd name="connsiteX14" fmla="*/ 5148872 w 9144000"/>
                <a:gd name="connsiteY14" fmla="*/ 856989 h 1486257"/>
                <a:gd name="connsiteX15" fmla="*/ 5444758 w 9144000"/>
                <a:gd name="connsiteY15" fmla="*/ 941835 h 1486257"/>
                <a:gd name="connsiteX16" fmla="*/ 5732057 w 9144000"/>
                <a:gd name="connsiteY16" fmla="*/ 1019498 h 1486257"/>
                <a:gd name="connsiteX17" fmla="*/ 6010770 w 9144000"/>
                <a:gd name="connsiteY17" fmla="*/ 1089979 h 1486257"/>
                <a:gd name="connsiteX18" fmla="*/ 6281675 w 9144000"/>
                <a:gd name="connsiteY18" fmla="*/ 1153276 h 1486257"/>
                <a:gd name="connsiteX19" fmla="*/ 6543991 w 9144000"/>
                <a:gd name="connsiteY19" fmla="*/ 1210289 h 1486257"/>
                <a:gd name="connsiteX20" fmla="*/ 6797720 w 9144000"/>
                <a:gd name="connsiteY20" fmla="*/ 1259670 h 1486257"/>
                <a:gd name="connsiteX21" fmla="*/ 7043642 w 9144000"/>
                <a:gd name="connsiteY21" fmla="*/ 1303216 h 1486257"/>
                <a:gd name="connsiteX22" fmla="*/ 7280977 w 9144000"/>
                <a:gd name="connsiteY22" fmla="*/ 1340476 h 1486257"/>
                <a:gd name="connsiteX23" fmla="*/ 7510504 w 9144000"/>
                <a:gd name="connsiteY23" fmla="*/ 1371003 h 1486257"/>
                <a:gd name="connsiteX24" fmla="*/ 7732224 w 9144000"/>
                <a:gd name="connsiteY24" fmla="*/ 1396142 h 1486257"/>
                <a:gd name="connsiteX25" fmla="*/ 7944576 w 9144000"/>
                <a:gd name="connsiteY25" fmla="*/ 1414997 h 1486257"/>
                <a:gd name="connsiteX26" fmla="*/ 8149120 w 9144000"/>
                <a:gd name="connsiteY26" fmla="*/ 1428015 h 1486257"/>
                <a:gd name="connsiteX27" fmla="*/ 8345857 w 9144000"/>
                <a:gd name="connsiteY27" fmla="*/ 1435647 h 1486257"/>
                <a:gd name="connsiteX28" fmla="*/ 8533227 w 9144000"/>
                <a:gd name="connsiteY28" fmla="*/ 1437443 h 1486257"/>
                <a:gd name="connsiteX29" fmla="*/ 8713570 w 9144000"/>
                <a:gd name="connsiteY29" fmla="*/ 1434300 h 1486257"/>
                <a:gd name="connsiteX30" fmla="*/ 8886105 w 9144000"/>
                <a:gd name="connsiteY30" fmla="*/ 1426669 h 1486257"/>
                <a:gd name="connsiteX31" fmla="*/ 9049273 w 9144000"/>
                <a:gd name="connsiteY31" fmla="*/ 1413201 h 1486257"/>
                <a:gd name="connsiteX32" fmla="*/ 9144000 w 9144000"/>
                <a:gd name="connsiteY32" fmla="*/ 1402035 h 1486257"/>
                <a:gd name="connsiteX33" fmla="*/ 9144000 w 9144000"/>
                <a:gd name="connsiteY33" fmla="*/ 1486257 h 1486257"/>
                <a:gd name="connsiteX34" fmla="*/ 0 w 9144000"/>
                <a:gd name="connsiteY34" fmla="*/ 1486257 h 1486257"/>
                <a:gd name="connsiteX35" fmla="*/ 0 w 9144000"/>
                <a:gd name="connsiteY35" fmla="*/ 248990 h 1486257"/>
                <a:gd name="connsiteX36" fmla="*/ 74289 w 9144000"/>
                <a:gd name="connsiteY36" fmla="*/ 220420 h 1486257"/>
                <a:gd name="connsiteX37" fmla="*/ 207010 w 9144000"/>
                <a:gd name="connsiteY37" fmla="*/ 175977 h 1486257"/>
                <a:gd name="connsiteX38" fmla="*/ 350659 w 9144000"/>
                <a:gd name="connsiteY38" fmla="*/ 134227 h 1486257"/>
                <a:gd name="connsiteX39" fmla="*/ 503677 w 9144000"/>
                <a:gd name="connsiteY39" fmla="*/ 97416 h 1486257"/>
                <a:gd name="connsiteX40" fmla="*/ 669187 w 9144000"/>
                <a:gd name="connsiteY40" fmla="*/ 65094 h 1486257"/>
                <a:gd name="connsiteX41" fmla="*/ 844846 w 9144000"/>
                <a:gd name="connsiteY41" fmla="*/ 38607 h 1486257"/>
                <a:gd name="connsiteX42" fmla="*/ 1031434 w 9144000"/>
                <a:gd name="connsiteY42" fmla="*/ 17957 h 1486257"/>
                <a:gd name="connsiteX43" fmla="*/ 1228952 w 9144000"/>
                <a:gd name="connsiteY43" fmla="*/ 4938 h 148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144000" h="1486257">
                  <a:moveTo>
                    <a:pt x="1438962" y="0"/>
                  </a:moveTo>
                  <a:lnTo>
                    <a:pt x="1660683" y="4041"/>
                  </a:lnTo>
                  <a:lnTo>
                    <a:pt x="1893332" y="16610"/>
                  </a:lnTo>
                  <a:lnTo>
                    <a:pt x="2139254" y="40852"/>
                  </a:lnTo>
                  <a:lnTo>
                    <a:pt x="2396887" y="74970"/>
                  </a:lnTo>
                  <a:lnTo>
                    <a:pt x="2667791" y="121658"/>
                  </a:lnTo>
                  <a:lnTo>
                    <a:pt x="2951188" y="180915"/>
                  </a:lnTo>
                  <a:lnTo>
                    <a:pt x="3247074" y="253191"/>
                  </a:lnTo>
                  <a:lnTo>
                    <a:pt x="3556234" y="340731"/>
                  </a:lnTo>
                  <a:lnTo>
                    <a:pt x="3878665" y="442636"/>
                  </a:lnTo>
                  <a:lnTo>
                    <a:pt x="4045736" y="500097"/>
                  </a:lnTo>
                  <a:lnTo>
                    <a:pt x="4210464" y="557110"/>
                  </a:lnTo>
                  <a:lnTo>
                    <a:pt x="4531334" y="665300"/>
                  </a:lnTo>
                  <a:lnTo>
                    <a:pt x="4844396" y="764511"/>
                  </a:lnTo>
                  <a:lnTo>
                    <a:pt x="5148872" y="856989"/>
                  </a:lnTo>
                  <a:lnTo>
                    <a:pt x="5444758" y="941835"/>
                  </a:lnTo>
                  <a:lnTo>
                    <a:pt x="5732057" y="1019498"/>
                  </a:lnTo>
                  <a:lnTo>
                    <a:pt x="6010770" y="1089979"/>
                  </a:lnTo>
                  <a:lnTo>
                    <a:pt x="6281675" y="1153276"/>
                  </a:lnTo>
                  <a:lnTo>
                    <a:pt x="6543991" y="1210289"/>
                  </a:lnTo>
                  <a:lnTo>
                    <a:pt x="6797720" y="1259670"/>
                  </a:lnTo>
                  <a:lnTo>
                    <a:pt x="7043642" y="1303216"/>
                  </a:lnTo>
                  <a:lnTo>
                    <a:pt x="7280977" y="1340476"/>
                  </a:lnTo>
                  <a:lnTo>
                    <a:pt x="7510504" y="1371003"/>
                  </a:lnTo>
                  <a:lnTo>
                    <a:pt x="7732224" y="1396142"/>
                  </a:lnTo>
                  <a:lnTo>
                    <a:pt x="7944576" y="1414997"/>
                  </a:lnTo>
                  <a:lnTo>
                    <a:pt x="8149120" y="1428015"/>
                  </a:lnTo>
                  <a:lnTo>
                    <a:pt x="8345857" y="1435647"/>
                  </a:lnTo>
                  <a:lnTo>
                    <a:pt x="8533227" y="1437443"/>
                  </a:lnTo>
                  <a:lnTo>
                    <a:pt x="8713570" y="1434300"/>
                  </a:lnTo>
                  <a:lnTo>
                    <a:pt x="8886105" y="1426669"/>
                  </a:lnTo>
                  <a:lnTo>
                    <a:pt x="9049273" y="1413201"/>
                  </a:lnTo>
                  <a:lnTo>
                    <a:pt x="9144000" y="1402035"/>
                  </a:lnTo>
                  <a:lnTo>
                    <a:pt x="9144000" y="1486257"/>
                  </a:lnTo>
                  <a:lnTo>
                    <a:pt x="0" y="1486257"/>
                  </a:lnTo>
                  <a:lnTo>
                    <a:pt x="0" y="248990"/>
                  </a:lnTo>
                  <a:lnTo>
                    <a:pt x="74289" y="220420"/>
                  </a:lnTo>
                  <a:lnTo>
                    <a:pt x="207010" y="175977"/>
                  </a:lnTo>
                  <a:lnTo>
                    <a:pt x="350659" y="134227"/>
                  </a:lnTo>
                  <a:lnTo>
                    <a:pt x="503677" y="97416"/>
                  </a:lnTo>
                  <a:lnTo>
                    <a:pt x="669187" y="65094"/>
                  </a:lnTo>
                  <a:lnTo>
                    <a:pt x="844846" y="38607"/>
                  </a:lnTo>
                  <a:lnTo>
                    <a:pt x="1031434" y="17957"/>
                  </a:lnTo>
                  <a:lnTo>
                    <a:pt x="1228952" y="4938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0" y="5475408"/>
              <a:ext cx="7094292" cy="1382592"/>
            </a:xfrm>
            <a:custGeom>
              <a:avLst/>
              <a:gdLst>
                <a:gd name="connsiteX0" fmla="*/ 1440524 w 7094292"/>
                <a:gd name="connsiteY0" fmla="*/ 0 h 1382592"/>
                <a:gd name="connsiteX1" fmla="*/ 1661464 w 7094292"/>
                <a:gd name="connsiteY1" fmla="*/ 5385 h 1382592"/>
                <a:gd name="connsiteX2" fmla="*/ 1895675 w 7094292"/>
                <a:gd name="connsiteY2" fmla="*/ 20191 h 1382592"/>
                <a:gd name="connsiteX3" fmla="*/ 2140817 w 7094292"/>
                <a:gd name="connsiteY3" fmla="*/ 45318 h 1382592"/>
                <a:gd name="connsiteX4" fmla="*/ 2399230 w 7094292"/>
                <a:gd name="connsiteY4" fmla="*/ 80764 h 1382592"/>
                <a:gd name="connsiteX5" fmla="*/ 2668574 w 7094292"/>
                <a:gd name="connsiteY5" fmla="*/ 128774 h 1382592"/>
                <a:gd name="connsiteX6" fmla="*/ 2951969 w 7094292"/>
                <a:gd name="connsiteY6" fmla="*/ 188898 h 1382592"/>
                <a:gd name="connsiteX7" fmla="*/ 3248637 w 7094292"/>
                <a:gd name="connsiteY7" fmla="*/ 262483 h 1382592"/>
                <a:gd name="connsiteX8" fmla="*/ 3557796 w 7094292"/>
                <a:gd name="connsiteY8" fmla="*/ 349528 h 1382592"/>
                <a:gd name="connsiteX9" fmla="*/ 3881008 w 7094292"/>
                <a:gd name="connsiteY9" fmla="*/ 451829 h 1382592"/>
                <a:gd name="connsiteX10" fmla="*/ 4047298 w 7094292"/>
                <a:gd name="connsiteY10" fmla="*/ 509262 h 1382592"/>
                <a:gd name="connsiteX11" fmla="*/ 4211246 w 7094292"/>
                <a:gd name="connsiteY11" fmla="*/ 566694 h 1382592"/>
                <a:gd name="connsiteX12" fmla="*/ 4532896 w 7094292"/>
                <a:gd name="connsiteY12" fmla="*/ 675276 h 1382592"/>
                <a:gd name="connsiteX13" fmla="*/ 4845179 w 7094292"/>
                <a:gd name="connsiteY13" fmla="*/ 778026 h 1382592"/>
                <a:gd name="connsiteX14" fmla="*/ 5149654 w 7094292"/>
                <a:gd name="connsiteY14" fmla="*/ 873596 h 1382592"/>
                <a:gd name="connsiteX15" fmla="*/ 5445540 w 7094292"/>
                <a:gd name="connsiteY15" fmla="*/ 963334 h 1382592"/>
                <a:gd name="connsiteX16" fmla="*/ 5732058 w 7094292"/>
                <a:gd name="connsiteY16" fmla="*/ 1046790 h 1382592"/>
                <a:gd name="connsiteX17" fmla="*/ 6012332 w 7094292"/>
                <a:gd name="connsiteY17" fmla="*/ 1124413 h 1382592"/>
                <a:gd name="connsiteX18" fmla="*/ 6281675 w 7094292"/>
                <a:gd name="connsiteY18" fmla="*/ 1195306 h 1382592"/>
                <a:gd name="connsiteX19" fmla="*/ 6544772 w 7094292"/>
                <a:gd name="connsiteY19" fmla="*/ 1259917 h 1382592"/>
                <a:gd name="connsiteX20" fmla="*/ 6797721 w 7094292"/>
                <a:gd name="connsiteY20" fmla="*/ 1319593 h 1382592"/>
                <a:gd name="connsiteX21" fmla="*/ 7043643 w 7094292"/>
                <a:gd name="connsiteY21" fmla="*/ 1372538 h 1382592"/>
                <a:gd name="connsiteX22" fmla="*/ 7094292 w 7094292"/>
                <a:gd name="connsiteY22" fmla="*/ 1382592 h 1382592"/>
                <a:gd name="connsiteX23" fmla="*/ 0 w 7094292"/>
                <a:gd name="connsiteY23" fmla="*/ 1382592 h 1382592"/>
                <a:gd name="connsiteX24" fmla="*/ 0 w 7094292"/>
                <a:gd name="connsiteY24" fmla="*/ 232823 h 1382592"/>
                <a:gd name="connsiteX25" fmla="*/ 76632 w 7094292"/>
                <a:gd name="connsiteY25" fmla="*/ 205051 h 1382592"/>
                <a:gd name="connsiteX26" fmla="*/ 209353 w 7094292"/>
                <a:gd name="connsiteY26" fmla="*/ 162425 h 1382592"/>
                <a:gd name="connsiteX27" fmla="*/ 352222 w 7094292"/>
                <a:gd name="connsiteY27" fmla="*/ 122941 h 1382592"/>
                <a:gd name="connsiteX28" fmla="*/ 506021 w 7094292"/>
                <a:gd name="connsiteY28" fmla="*/ 87943 h 1382592"/>
                <a:gd name="connsiteX29" fmla="*/ 669968 w 7094292"/>
                <a:gd name="connsiteY29" fmla="*/ 57881 h 1382592"/>
                <a:gd name="connsiteX30" fmla="*/ 846408 w 7094292"/>
                <a:gd name="connsiteY30" fmla="*/ 33203 h 1382592"/>
                <a:gd name="connsiteX31" fmla="*/ 1032996 w 7094292"/>
                <a:gd name="connsiteY31" fmla="*/ 14358 h 1382592"/>
                <a:gd name="connsiteX32" fmla="*/ 1231295 w 7094292"/>
                <a:gd name="connsiteY32" fmla="*/ 3590 h 1382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094292" h="1382592">
                  <a:moveTo>
                    <a:pt x="1440524" y="0"/>
                  </a:moveTo>
                  <a:lnTo>
                    <a:pt x="1661464" y="5385"/>
                  </a:lnTo>
                  <a:lnTo>
                    <a:pt x="1895675" y="20191"/>
                  </a:lnTo>
                  <a:lnTo>
                    <a:pt x="2140817" y="45318"/>
                  </a:lnTo>
                  <a:lnTo>
                    <a:pt x="2399230" y="80764"/>
                  </a:lnTo>
                  <a:lnTo>
                    <a:pt x="2668574" y="128774"/>
                  </a:lnTo>
                  <a:lnTo>
                    <a:pt x="2951969" y="188898"/>
                  </a:lnTo>
                  <a:lnTo>
                    <a:pt x="3248637" y="262483"/>
                  </a:lnTo>
                  <a:lnTo>
                    <a:pt x="3557796" y="349528"/>
                  </a:lnTo>
                  <a:lnTo>
                    <a:pt x="3881008" y="451829"/>
                  </a:lnTo>
                  <a:lnTo>
                    <a:pt x="4047298" y="509262"/>
                  </a:lnTo>
                  <a:lnTo>
                    <a:pt x="4211246" y="566694"/>
                  </a:lnTo>
                  <a:lnTo>
                    <a:pt x="4532896" y="675276"/>
                  </a:lnTo>
                  <a:lnTo>
                    <a:pt x="4845179" y="778026"/>
                  </a:lnTo>
                  <a:lnTo>
                    <a:pt x="5149654" y="873596"/>
                  </a:lnTo>
                  <a:lnTo>
                    <a:pt x="5445540" y="963334"/>
                  </a:lnTo>
                  <a:lnTo>
                    <a:pt x="5732058" y="1046790"/>
                  </a:lnTo>
                  <a:lnTo>
                    <a:pt x="6012332" y="1124413"/>
                  </a:lnTo>
                  <a:lnTo>
                    <a:pt x="6281675" y="1195306"/>
                  </a:lnTo>
                  <a:lnTo>
                    <a:pt x="6544772" y="1259917"/>
                  </a:lnTo>
                  <a:lnTo>
                    <a:pt x="6797721" y="1319593"/>
                  </a:lnTo>
                  <a:lnTo>
                    <a:pt x="7043643" y="1372538"/>
                  </a:lnTo>
                  <a:lnTo>
                    <a:pt x="7094292" y="1382592"/>
                  </a:lnTo>
                  <a:lnTo>
                    <a:pt x="0" y="1382592"/>
                  </a:lnTo>
                  <a:lnTo>
                    <a:pt x="0" y="232823"/>
                  </a:lnTo>
                  <a:lnTo>
                    <a:pt x="76632" y="205051"/>
                  </a:lnTo>
                  <a:lnTo>
                    <a:pt x="209353" y="162425"/>
                  </a:lnTo>
                  <a:lnTo>
                    <a:pt x="352222" y="122941"/>
                  </a:lnTo>
                  <a:lnTo>
                    <a:pt x="506021" y="87943"/>
                  </a:lnTo>
                  <a:lnTo>
                    <a:pt x="669968" y="57881"/>
                  </a:lnTo>
                  <a:lnTo>
                    <a:pt x="846408" y="33203"/>
                  </a:lnTo>
                  <a:lnTo>
                    <a:pt x="1032996" y="14358"/>
                  </a:lnTo>
                  <a:lnTo>
                    <a:pt x="1231295" y="359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sz="1800" dirty="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0" y="5214226"/>
              <a:ext cx="9144000" cy="1297833"/>
            </a:xfrm>
            <a:custGeom>
              <a:avLst/>
              <a:gdLst>
                <a:gd name="connsiteX0" fmla="*/ 1167414 w 9144000"/>
                <a:gd name="connsiteY0" fmla="*/ 0 h 1297833"/>
                <a:gd name="connsiteX1" fmla="*/ 1376658 w 9144000"/>
                <a:gd name="connsiteY1" fmla="*/ 449 h 1297833"/>
                <a:gd name="connsiteX2" fmla="*/ 1598393 w 9144000"/>
                <a:gd name="connsiteY2" fmla="*/ 9424 h 1297833"/>
                <a:gd name="connsiteX3" fmla="*/ 1831841 w 9144000"/>
                <a:gd name="connsiteY3" fmla="*/ 26926 h 1297833"/>
                <a:gd name="connsiteX4" fmla="*/ 2079341 w 9144000"/>
                <a:gd name="connsiteY4" fmla="*/ 53403 h 1297833"/>
                <a:gd name="connsiteX5" fmla="*/ 2339334 w 9144000"/>
                <a:gd name="connsiteY5" fmla="*/ 89754 h 1297833"/>
                <a:gd name="connsiteX6" fmla="*/ 2613381 w 9144000"/>
                <a:gd name="connsiteY6" fmla="*/ 135977 h 1297833"/>
                <a:gd name="connsiteX7" fmla="*/ 2901481 w 9144000"/>
                <a:gd name="connsiteY7" fmla="*/ 193867 h 1297833"/>
                <a:gd name="connsiteX8" fmla="*/ 3202073 w 9144000"/>
                <a:gd name="connsiteY8" fmla="*/ 263426 h 1297833"/>
                <a:gd name="connsiteX9" fmla="*/ 3518281 w 9144000"/>
                <a:gd name="connsiteY9" fmla="*/ 345102 h 1297833"/>
                <a:gd name="connsiteX10" fmla="*/ 3848542 w 9144000"/>
                <a:gd name="connsiteY10" fmla="*/ 439791 h 1297833"/>
                <a:gd name="connsiteX11" fmla="*/ 4021090 w 9144000"/>
                <a:gd name="connsiteY11" fmla="*/ 493643 h 1297833"/>
                <a:gd name="connsiteX12" fmla="*/ 4207692 w 9144000"/>
                <a:gd name="connsiteY12" fmla="*/ 551534 h 1297833"/>
                <a:gd name="connsiteX13" fmla="*/ 4570745 w 9144000"/>
                <a:gd name="connsiteY13" fmla="*/ 659687 h 1297833"/>
                <a:gd name="connsiteX14" fmla="*/ 4918183 w 9144000"/>
                <a:gd name="connsiteY14" fmla="*/ 756621 h 1297833"/>
                <a:gd name="connsiteX15" fmla="*/ 5251567 w 9144000"/>
                <a:gd name="connsiteY15" fmla="*/ 843233 h 1297833"/>
                <a:gd name="connsiteX16" fmla="*/ 5570898 w 9144000"/>
                <a:gd name="connsiteY16" fmla="*/ 919972 h 1297833"/>
                <a:gd name="connsiteX17" fmla="*/ 5875394 w 9144000"/>
                <a:gd name="connsiteY17" fmla="*/ 986389 h 1297833"/>
                <a:gd name="connsiteX18" fmla="*/ 6168179 w 9144000"/>
                <a:gd name="connsiteY18" fmla="*/ 1044280 h 1297833"/>
                <a:gd name="connsiteX19" fmla="*/ 6447690 w 9144000"/>
                <a:gd name="connsiteY19" fmla="*/ 1092747 h 1297833"/>
                <a:gd name="connsiteX20" fmla="*/ 6715491 w 9144000"/>
                <a:gd name="connsiteY20" fmla="*/ 1132687 h 1297833"/>
                <a:gd name="connsiteX21" fmla="*/ 6969238 w 9144000"/>
                <a:gd name="connsiteY21" fmla="*/ 1164101 h 1297833"/>
                <a:gd name="connsiteX22" fmla="*/ 7213616 w 9144000"/>
                <a:gd name="connsiteY22" fmla="*/ 1187437 h 1297833"/>
                <a:gd name="connsiteX23" fmla="*/ 7445501 w 9144000"/>
                <a:gd name="connsiteY23" fmla="*/ 1203143 h 1297833"/>
                <a:gd name="connsiteX24" fmla="*/ 7666456 w 9144000"/>
                <a:gd name="connsiteY24" fmla="*/ 1211670 h 1297833"/>
                <a:gd name="connsiteX25" fmla="*/ 7876480 w 9144000"/>
                <a:gd name="connsiteY25" fmla="*/ 1213465 h 1297833"/>
                <a:gd name="connsiteX26" fmla="*/ 8077135 w 9144000"/>
                <a:gd name="connsiteY26" fmla="*/ 1208080 h 1297833"/>
                <a:gd name="connsiteX27" fmla="*/ 8268421 w 9144000"/>
                <a:gd name="connsiteY27" fmla="*/ 1196412 h 1297833"/>
                <a:gd name="connsiteX28" fmla="*/ 8448777 w 9144000"/>
                <a:gd name="connsiteY28" fmla="*/ 1179808 h 1297833"/>
                <a:gd name="connsiteX29" fmla="*/ 8622105 w 9144000"/>
                <a:gd name="connsiteY29" fmla="*/ 1156472 h 1297833"/>
                <a:gd name="connsiteX30" fmla="*/ 8786065 w 9144000"/>
                <a:gd name="connsiteY30" fmla="*/ 1128648 h 1297833"/>
                <a:gd name="connsiteX31" fmla="*/ 8941436 w 9144000"/>
                <a:gd name="connsiteY31" fmla="*/ 1095888 h 1297833"/>
                <a:gd name="connsiteX32" fmla="*/ 9089780 w 9144000"/>
                <a:gd name="connsiteY32" fmla="*/ 1058192 h 1297833"/>
                <a:gd name="connsiteX33" fmla="*/ 9144000 w 9144000"/>
                <a:gd name="connsiteY33" fmla="*/ 1042091 h 1297833"/>
                <a:gd name="connsiteX34" fmla="*/ 9144000 w 9144000"/>
                <a:gd name="connsiteY34" fmla="*/ 1193668 h 1297833"/>
                <a:gd name="connsiteX35" fmla="*/ 8996870 w 9144000"/>
                <a:gd name="connsiteY35" fmla="*/ 1222889 h 1297833"/>
                <a:gd name="connsiteX36" fmla="*/ 8839157 w 9144000"/>
                <a:gd name="connsiteY36" fmla="*/ 1248469 h 1297833"/>
                <a:gd name="connsiteX37" fmla="*/ 8672855 w 9144000"/>
                <a:gd name="connsiteY37" fmla="*/ 1268215 h 1297833"/>
                <a:gd name="connsiteX38" fmla="*/ 8496403 w 9144000"/>
                <a:gd name="connsiteY38" fmla="*/ 1283921 h 1297833"/>
                <a:gd name="connsiteX39" fmla="*/ 8312144 w 9144000"/>
                <a:gd name="connsiteY39" fmla="*/ 1293346 h 1297833"/>
                <a:gd name="connsiteX40" fmla="*/ 8117735 w 9144000"/>
                <a:gd name="connsiteY40" fmla="*/ 1297833 h 1297833"/>
                <a:gd name="connsiteX41" fmla="*/ 7913176 w 9144000"/>
                <a:gd name="connsiteY41" fmla="*/ 1296038 h 1297833"/>
                <a:gd name="connsiteX42" fmla="*/ 7697686 w 9144000"/>
                <a:gd name="connsiteY42" fmla="*/ 1287512 h 1297833"/>
                <a:gd name="connsiteX43" fmla="*/ 7473608 w 9144000"/>
                <a:gd name="connsiteY43" fmla="*/ 1272702 h 1297833"/>
                <a:gd name="connsiteX44" fmla="*/ 7237038 w 9144000"/>
                <a:gd name="connsiteY44" fmla="*/ 1250713 h 1297833"/>
                <a:gd name="connsiteX45" fmla="*/ 6989538 w 9144000"/>
                <a:gd name="connsiteY45" fmla="*/ 1221992 h 1297833"/>
                <a:gd name="connsiteX46" fmla="*/ 6731106 w 9144000"/>
                <a:gd name="connsiteY46" fmla="*/ 1184744 h 1297833"/>
                <a:gd name="connsiteX47" fmla="*/ 6460183 w 9144000"/>
                <a:gd name="connsiteY47" fmla="*/ 1139867 h 1297833"/>
                <a:gd name="connsiteX48" fmla="*/ 6176767 w 9144000"/>
                <a:gd name="connsiteY48" fmla="*/ 1087362 h 1297833"/>
                <a:gd name="connsiteX49" fmla="*/ 5882421 w 9144000"/>
                <a:gd name="connsiteY49" fmla="*/ 1025881 h 1297833"/>
                <a:gd name="connsiteX50" fmla="*/ 5574801 w 9144000"/>
                <a:gd name="connsiteY50" fmla="*/ 955424 h 1297833"/>
                <a:gd name="connsiteX51" fmla="*/ 5253128 w 9144000"/>
                <a:gd name="connsiteY51" fmla="*/ 876890 h 1297833"/>
                <a:gd name="connsiteX52" fmla="*/ 4918183 w 9144000"/>
                <a:gd name="connsiteY52" fmla="*/ 788034 h 1297833"/>
                <a:gd name="connsiteX53" fmla="*/ 4569183 w 9144000"/>
                <a:gd name="connsiteY53" fmla="*/ 689306 h 1297833"/>
                <a:gd name="connsiteX54" fmla="*/ 4207692 w 9144000"/>
                <a:gd name="connsiteY54" fmla="*/ 581602 h 1297833"/>
                <a:gd name="connsiteX55" fmla="*/ 4021090 w 9144000"/>
                <a:gd name="connsiteY55" fmla="*/ 522813 h 1297833"/>
                <a:gd name="connsiteX56" fmla="*/ 3848542 w 9144000"/>
                <a:gd name="connsiteY56" fmla="*/ 469410 h 1297833"/>
                <a:gd name="connsiteX57" fmla="*/ 3518281 w 9144000"/>
                <a:gd name="connsiteY57" fmla="*/ 376067 h 1297833"/>
                <a:gd name="connsiteX58" fmla="*/ 3202073 w 9144000"/>
                <a:gd name="connsiteY58" fmla="*/ 296635 h 1297833"/>
                <a:gd name="connsiteX59" fmla="*/ 2901481 w 9144000"/>
                <a:gd name="connsiteY59" fmla="*/ 229769 h 1297833"/>
                <a:gd name="connsiteX60" fmla="*/ 2613381 w 9144000"/>
                <a:gd name="connsiteY60" fmla="*/ 176366 h 1297833"/>
                <a:gd name="connsiteX61" fmla="*/ 2339334 w 9144000"/>
                <a:gd name="connsiteY61" fmla="*/ 135079 h 1297833"/>
                <a:gd name="connsiteX62" fmla="*/ 2079341 w 9144000"/>
                <a:gd name="connsiteY62" fmla="*/ 104563 h 1297833"/>
                <a:gd name="connsiteX63" fmla="*/ 1831841 w 9144000"/>
                <a:gd name="connsiteY63" fmla="*/ 84368 h 1297833"/>
                <a:gd name="connsiteX64" fmla="*/ 1598393 w 9144000"/>
                <a:gd name="connsiteY64" fmla="*/ 74047 h 1297833"/>
                <a:gd name="connsiteX65" fmla="*/ 1376658 w 9144000"/>
                <a:gd name="connsiteY65" fmla="*/ 72700 h 1297833"/>
                <a:gd name="connsiteX66" fmla="*/ 1167414 w 9144000"/>
                <a:gd name="connsiteY66" fmla="*/ 79881 h 1297833"/>
                <a:gd name="connsiteX67" fmla="*/ 970663 w 9144000"/>
                <a:gd name="connsiteY67" fmla="*/ 94241 h 1297833"/>
                <a:gd name="connsiteX68" fmla="*/ 785623 w 9144000"/>
                <a:gd name="connsiteY68" fmla="*/ 115333 h 1297833"/>
                <a:gd name="connsiteX69" fmla="*/ 612294 w 9144000"/>
                <a:gd name="connsiteY69" fmla="*/ 142708 h 1297833"/>
                <a:gd name="connsiteX70" fmla="*/ 450677 w 9144000"/>
                <a:gd name="connsiteY70" fmla="*/ 175019 h 1297833"/>
                <a:gd name="connsiteX71" fmla="*/ 299990 w 9144000"/>
                <a:gd name="connsiteY71" fmla="*/ 211818 h 1297833"/>
                <a:gd name="connsiteX72" fmla="*/ 160234 w 9144000"/>
                <a:gd name="connsiteY72" fmla="*/ 252656 h 1297833"/>
                <a:gd name="connsiteX73" fmla="*/ 31409 w 9144000"/>
                <a:gd name="connsiteY73" fmla="*/ 296635 h 1297833"/>
                <a:gd name="connsiteX74" fmla="*/ 0 w 9144000"/>
                <a:gd name="connsiteY74" fmla="*/ 308749 h 1297833"/>
                <a:gd name="connsiteX75" fmla="*/ 0 w 9144000"/>
                <a:gd name="connsiteY75" fmla="*/ 161990 h 1297833"/>
                <a:gd name="connsiteX76" fmla="*/ 31409 w 9144000"/>
                <a:gd name="connsiteY76" fmla="*/ 152132 h 1297833"/>
                <a:gd name="connsiteX77" fmla="*/ 160234 w 9144000"/>
                <a:gd name="connsiteY77" fmla="*/ 118026 h 1297833"/>
                <a:gd name="connsiteX78" fmla="*/ 299990 w 9144000"/>
                <a:gd name="connsiteY78" fmla="*/ 86612 h 1297833"/>
                <a:gd name="connsiteX79" fmla="*/ 450677 w 9144000"/>
                <a:gd name="connsiteY79" fmla="*/ 59237 h 1297833"/>
                <a:gd name="connsiteX80" fmla="*/ 612294 w 9144000"/>
                <a:gd name="connsiteY80" fmla="*/ 35902 h 1297833"/>
                <a:gd name="connsiteX81" fmla="*/ 785623 w 9144000"/>
                <a:gd name="connsiteY81" fmla="*/ 17951 h 1297833"/>
                <a:gd name="connsiteX82" fmla="*/ 970663 w 9144000"/>
                <a:gd name="connsiteY82" fmla="*/ 5834 h 129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44000" h="1297833">
                  <a:moveTo>
                    <a:pt x="1167414" y="0"/>
                  </a:moveTo>
                  <a:lnTo>
                    <a:pt x="1376658" y="449"/>
                  </a:lnTo>
                  <a:lnTo>
                    <a:pt x="1598393" y="9424"/>
                  </a:lnTo>
                  <a:lnTo>
                    <a:pt x="1831841" y="26926"/>
                  </a:lnTo>
                  <a:lnTo>
                    <a:pt x="2079341" y="53403"/>
                  </a:lnTo>
                  <a:lnTo>
                    <a:pt x="2339334" y="89754"/>
                  </a:lnTo>
                  <a:lnTo>
                    <a:pt x="2613381" y="135977"/>
                  </a:lnTo>
                  <a:lnTo>
                    <a:pt x="2901481" y="193867"/>
                  </a:lnTo>
                  <a:lnTo>
                    <a:pt x="3202073" y="263426"/>
                  </a:lnTo>
                  <a:lnTo>
                    <a:pt x="3518281" y="345102"/>
                  </a:lnTo>
                  <a:lnTo>
                    <a:pt x="3848542" y="439791"/>
                  </a:lnTo>
                  <a:lnTo>
                    <a:pt x="4021090" y="493643"/>
                  </a:lnTo>
                  <a:lnTo>
                    <a:pt x="4207692" y="551534"/>
                  </a:lnTo>
                  <a:lnTo>
                    <a:pt x="4570745" y="659687"/>
                  </a:lnTo>
                  <a:lnTo>
                    <a:pt x="4918183" y="756621"/>
                  </a:lnTo>
                  <a:lnTo>
                    <a:pt x="5251567" y="843233"/>
                  </a:lnTo>
                  <a:lnTo>
                    <a:pt x="5570898" y="919972"/>
                  </a:lnTo>
                  <a:lnTo>
                    <a:pt x="5875394" y="986389"/>
                  </a:lnTo>
                  <a:lnTo>
                    <a:pt x="6168179" y="1044280"/>
                  </a:lnTo>
                  <a:lnTo>
                    <a:pt x="6447690" y="1092747"/>
                  </a:lnTo>
                  <a:lnTo>
                    <a:pt x="6715491" y="1132687"/>
                  </a:lnTo>
                  <a:lnTo>
                    <a:pt x="6969238" y="1164101"/>
                  </a:lnTo>
                  <a:lnTo>
                    <a:pt x="7213616" y="1187437"/>
                  </a:lnTo>
                  <a:lnTo>
                    <a:pt x="7445501" y="1203143"/>
                  </a:lnTo>
                  <a:lnTo>
                    <a:pt x="7666456" y="1211670"/>
                  </a:lnTo>
                  <a:lnTo>
                    <a:pt x="7876480" y="1213465"/>
                  </a:lnTo>
                  <a:lnTo>
                    <a:pt x="8077135" y="1208080"/>
                  </a:lnTo>
                  <a:lnTo>
                    <a:pt x="8268421" y="1196412"/>
                  </a:lnTo>
                  <a:lnTo>
                    <a:pt x="8448777" y="1179808"/>
                  </a:lnTo>
                  <a:lnTo>
                    <a:pt x="8622105" y="1156472"/>
                  </a:lnTo>
                  <a:lnTo>
                    <a:pt x="8786065" y="1128648"/>
                  </a:lnTo>
                  <a:lnTo>
                    <a:pt x="8941436" y="1095888"/>
                  </a:lnTo>
                  <a:lnTo>
                    <a:pt x="9089780" y="1058192"/>
                  </a:lnTo>
                  <a:lnTo>
                    <a:pt x="9144000" y="1042091"/>
                  </a:lnTo>
                  <a:lnTo>
                    <a:pt x="9144000" y="1193668"/>
                  </a:lnTo>
                  <a:lnTo>
                    <a:pt x="8996870" y="1222889"/>
                  </a:lnTo>
                  <a:lnTo>
                    <a:pt x="8839157" y="1248469"/>
                  </a:lnTo>
                  <a:lnTo>
                    <a:pt x="8672855" y="1268215"/>
                  </a:lnTo>
                  <a:lnTo>
                    <a:pt x="8496403" y="1283921"/>
                  </a:lnTo>
                  <a:lnTo>
                    <a:pt x="8312144" y="1293346"/>
                  </a:lnTo>
                  <a:lnTo>
                    <a:pt x="8117735" y="1297833"/>
                  </a:lnTo>
                  <a:lnTo>
                    <a:pt x="7913176" y="1296038"/>
                  </a:lnTo>
                  <a:lnTo>
                    <a:pt x="7697686" y="1287512"/>
                  </a:lnTo>
                  <a:lnTo>
                    <a:pt x="7473608" y="1272702"/>
                  </a:lnTo>
                  <a:lnTo>
                    <a:pt x="7237038" y="1250713"/>
                  </a:lnTo>
                  <a:lnTo>
                    <a:pt x="6989538" y="1221992"/>
                  </a:lnTo>
                  <a:lnTo>
                    <a:pt x="6731106" y="1184744"/>
                  </a:lnTo>
                  <a:lnTo>
                    <a:pt x="6460183" y="1139867"/>
                  </a:lnTo>
                  <a:lnTo>
                    <a:pt x="6176767" y="1087362"/>
                  </a:lnTo>
                  <a:lnTo>
                    <a:pt x="5882421" y="1025881"/>
                  </a:lnTo>
                  <a:lnTo>
                    <a:pt x="5574801" y="955424"/>
                  </a:lnTo>
                  <a:lnTo>
                    <a:pt x="5253128" y="876890"/>
                  </a:lnTo>
                  <a:lnTo>
                    <a:pt x="4918183" y="788034"/>
                  </a:lnTo>
                  <a:lnTo>
                    <a:pt x="4569183" y="689306"/>
                  </a:lnTo>
                  <a:lnTo>
                    <a:pt x="4207692" y="581602"/>
                  </a:lnTo>
                  <a:lnTo>
                    <a:pt x="4021090" y="522813"/>
                  </a:lnTo>
                  <a:lnTo>
                    <a:pt x="3848542" y="469410"/>
                  </a:lnTo>
                  <a:lnTo>
                    <a:pt x="3518281" y="376067"/>
                  </a:lnTo>
                  <a:lnTo>
                    <a:pt x="3202073" y="296635"/>
                  </a:lnTo>
                  <a:lnTo>
                    <a:pt x="2901481" y="229769"/>
                  </a:lnTo>
                  <a:lnTo>
                    <a:pt x="2613381" y="176366"/>
                  </a:lnTo>
                  <a:lnTo>
                    <a:pt x="2339334" y="135079"/>
                  </a:lnTo>
                  <a:lnTo>
                    <a:pt x="2079341" y="104563"/>
                  </a:lnTo>
                  <a:lnTo>
                    <a:pt x="1831841" y="84368"/>
                  </a:lnTo>
                  <a:lnTo>
                    <a:pt x="1598393" y="74047"/>
                  </a:lnTo>
                  <a:lnTo>
                    <a:pt x="1376658" y="72700"/>
                  </a:lnTo>
                  <a:lnTo>
                    <a:pt x="1167414" y="79881"/>
                  </a:lnTo>
                  <a:lnTo>
                    <a:pt x="970663" y="94241"/>
                  </a:lnTo>
                  <a:lnTo>
                    <a:pt x="785623" y="115333"/>
                  </a:lnTo>
                  <a:lnTo>
                    <a:pt x="612294" y="142708"/>
                  </a:lnTo>
                  <a:lnTo>
                    <a:pt x="450677" y="175019"/>
                  </a:lnTo>
                  <a:lnTo>
                    <a:pt x="299990" y="211818"/>
                  </a:lnTo>
                  <a:lnTo>
                    <a:pt x="160234" y="252656"/>
                  </a:lnTo>
                  <a:lnTo>
                    <a:pt x="31409" y="296635"/>
                  </a:lnTo>
                  <a:lnTo>
                    <a:pt x="0" y="308749"/>
                  </a:lnTo>
                  <a:lnTo>
                    <a:pt x="0" y="161990"/>
                  </a:lnTo>
                  <a:lnTo>
                    <a:pt x="31409" y="152132"/>
                  </a:lnTo>
                  <a:lnTo>
                    <a:pt x="160234" y="118026"/>
                  </a:lnTo>
                  <a:lnTo>
                    <a:pt x="299990" y="86612"/>
                  </a:lnTo>
                  <a:lnTo>
                    <a:pt x="450677" y="59237"/>
                  </a:lnTo>
                  <a:lnTo>
                    <a:pt x="612294" y="35902"/>
                  </a:lnTo>
                  <a:lnTo>
                    <a:pt x="785623" y="17951"/>
                  </a:lnTo>
                  <a:lnTo>
                    <a:pt x="970663" y="5834"/>
                  </a:lnTo>
                  <a:close/>
                </a:path>
              </a:pathLst>
            </a:custGeom>
            <a:solidFill>
              <a:srgbClr val="C0C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0" y="5071518"/>
              <a:ext cx="4263906" cy="662844"/>
            </a:xfrm>
            <a:custGeom>
              <a:avLst/>
              <a:gdLst>
                <a:gd name="connsiteX0" fmla="*/ 1183641 w 4263906"/>
                <a:gd name="connsiteY0" fmla="*/ 0 h 662844"/>
                <a:gd name="connsiteX1" fmla="*/ 1376548 w 4263906"/>
                <a:gd name="connsiteY1" fmla="*/ 4485 h 662844"/>
                <a:gd name="connsiteX2" fmla="*/ 1577265 w 4263906"/>
                <a:gd name="connsiteY2" fmla="*/ 15697 h 662844"/>
                <a:gd name="connsiteX3" fmla="*/ 1789697 w 4263906"/>
                <a:gd name="connsiteY3" fmla="*/ 33636 h 662844"/>
                <a:gd name="connsiteX4" fmla="*/ 2011501 w 4263906"/>
                <a:gd name="connsiteY4" fmla="*/ 58302 h 662844"/>
                <a:gd name="connsiteX5" fmla="*/ 2243458 w 4263906"/>
                <a:gd name="connsiteY5" fmla="*/ 91040 h 662844"/>
                <a:gd name="connsiteX6" fmla="*/ 2484787 w 4263906"/>
                <a:gd name="connsiteY6" fmla="*/ 131851 h 662844"/>
                <a:gd name="connsiteX7" fmla="*/ 2737051 w 4263906"/>
                <a:gd name="connsiteY7" fmla="*/ 181632 h 662844"/>
                <a:gd name="connsiteX8" fmla="*/ 3000248 w 4263906"/>
                <a:gd name="connsiteY8" fmla="*/ 240830 h 662844"/>
                <a:gd name="connsiteX9" fmla="*/ 3273598 w 4263906"/>
                <a:gd name="connsiteY9" fmla="*/ 309447 h 662844"/>
                <a:gd name="connsiteX10" fmla="*/ 3557101 w 4263906"/>
                <a:gd name="connsiteY10" fmla="*/ 388378 h 662844"/>
                <a:gd name="connsiteX11" fmla="*/ 3852319 w 4263906"/>
                <a:gd name="connsiteY11" fmla="*/ 478073 h 662844"/>
                <a:gd name="connsiteX12" fmla="*/ 4004614 w 4263906"/>
                <a:gd name="connsiteY12" fmla="*/ 527853 h 662844"/>
                <a:gd name="connsiteX13" fmla="*/ 4124888 w 4263906"/>
                <a:gd name="connsiteY13" fmla="*/ 567767 h 662844"/>
                <a:gd name="connsiteX14" fmla="*/ 4241257 w 4263906"/>
                <a:gd name="connsiteY14" fmla="*/ 606336 h 662844"/>
                <a:gd name="connsiteX15" fmla="*/ 4263906 w 4263906"/>
                <a:gd name="connsiteY15" fmla="*/ 662844 h 662844"/>
                <a:gd name="connsiteX16" fmla="*/ 4143632 w 4263906"/>
                <a:gd name="connsiteY16" fmla="*/ 626069 h 662844"/>
                <a:gd name="connsiteX17" fmla="*/ 4022577 w 4263906"/>
                <a:gd name="connsiteY17" fmla="*/ 587949 h 662844"/>
                <a:gd name="connsiteX18" fmla="*/ 3849976 w 4263906"/>
                <a:gd name="connsiteY18" fmla="*/ 535029 h 662844"/>
                <a:gd name="connsiteX19" fmla="*/ 3519613 w 4263906"/>
                <a:gd name="connsiteY19" fmla="*/ 439952 h 662844"/>
                <a:gd name="connsiteX20" fmla="*/ 3203308 w 4263906"/>
                <a:gd name="connsiteY20" fmla="*/ 357882 h 662844"/>
                <a:gd name="connsiteX21" fmla="*/ 2902623 w 4263906"/>
                <a:gd name="connsiteY21" fmla="*/ 288817 h 662844"/>
                <a:gd name="connsiteX22" fmla="*/ 2614433 w 4263906"/>
                <a:gd name="connsiteY22" fmla="*/ 231412 h 662844"/>
                <a:gd name="connsiteX23" fmla="*/ 2340302 w 4263906"/>
                <a:gd name="connsiteY23" fmla="*/ 184771 h 662844"/>
                <a:gd name="connsiteX24" fmla="*/ 2080229 w 4263906"/>
                <a:gd name="connsiteY24" fmla="*/ 149342 h 662844"/>
                <a:gd name="connsiteX25" fmla="*/ 1832652 w 4263906"/>
                <a:gd name="connsiteY25" fmla="*/ 123330 h 662844"/>
                <a:gd name="connsiteX26" fmla="*/ 1599133 w 4263906"/>
                <a:gd name="connsiteY26" fmla="*/ 106288 h 662844"/>
                <a:gd name="connsiteX27" fmla="*/ 1377329 w 4263906"/>
                <a:gd name="connsiteY27" fmla="*/ 97767 h 662844"/>
                <a:gd name="connsiteX28" fmla="*/ 1168021 w 4263906"/>
                <a:gd name="connsiteY28" fmla="*/ 96870 h 662844"/>
                <a:gd name="connsiteX29" fmla="*/ 971209 w 4263906"/>
                <a:gd name="connsiteY29" fmla="*/ 103598 h 662844"/>
                <a:gd name="connsiteX30" fmla="*/ 786112 w 4263906"/>
                <a:gd name="connsiteY30" fmla="*/ 116603 h 662844"/>
                <a:gd name="connsiteX31" fmla="*/ 612730 w 4263906"/>
                <a:gd name="connsiteY31" fmla="*/ 134991 h 662844"/>
                <a:gd name="connsiteX32" fmla="*/ 451063 w 4263906"/>
                <a:gd name="connsiteY32" fmla="*/ 158311 h 662844"/>
                <a:gd name="connsiteX33" fmla="*/ 300330 w 4263906"/>
                <a:gd name="connsiteY33" fmla="*/ 186117 h 662844"/>
                <a:gd name="connsiteX34" fmla="*/ 160531 w 4263906"/>
                <a:gd name="connsiteY34" fmla="*/ 218407 h 662844"/>
                <a:gd name="connsiteX35" fmla="*/ 31665 w 4263906"/>
                <a:gd name="connsiteY35" fmla="*/ 253388 h 662844"/>
                <a:gd name="connsiteX36" fmla="*/ 0 w 4263906"/>
                <a:gd name="connsiteY36" fmla="*/ 263197 h 662844"/>
                <a:gd name="connsiteX37" fmla="*/ 0 w 4263906"/>
                <a:gd name="connsiteY37" fmla="*/ 125177 h 662844"/>
                <a:gd name="connsiteX38" fmla="*/ 104299 w 4263906"/>
                <a:gd name="connsiteY38" fmla="*/ 100907 h 662844"/>
                <a:gd name="connsiteX39" fmla="*/ 231602 w 4263906"/>
                <a:gd name="connsiteY39" fmla="*/ 75792 h 662844"/>
                <a:gd name="connsiteX40" fmla="*/ 366715 w 4263906"/>
                <a:gd name="connsiteY40" fmla="*/ 52920 h 662844"/>
                <a:gd name="connsiteX41" fmla="*/ 511200 w 4263906"/>
                <a:gd name="connsiteY41" fmla="*/ 33636 h 662844"/>
                <a:gd name="connsiteX42" fmla="*/ 665838 w 4263906"/>
                <a:gd name="connsiteY42" fmla="*/ 18836 h 662844"/>
                <a:gd name="connsiteX43" fmla="*/ 829848 w 4263906"/>
                <a:gd name="connsiteY43" fmla="*/ 7176 h 662844"/>
                <a:gd name="connsiteX44" fmla="*/ 1001668 w 4263906"/>
                <a:gd name="connsiteY44" fmla="*/ 897 h 66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63906" h="662844">
                  <a:moveTo>
                    <a:pt x="1183641" y="0"/>
                  </a:moveTo>
                  <a:lnTo>
                    <a:pt x="1376548" y="4485"/>
                  </a:lnTo>
                  <a:lnTo>
                    <a:pt x="1577265" y="15697"/>
                  </a:lnTo>
                  <a:lnTo>
                    <a:pt x="1789697" y="33636"/>
                  </a:lnTo>
                  <a:lnTo>
                    <a:pt x="2011501" y="58302"/>
                  </a:lnTo>
                  <a:lnTo>
                    <a:pt x="2243458" y="91040"/>
                  </a:lnTo>
                  <a:lnTo>
                    <a:pt x="2484787" y="131851"/>
                  </a:lnTo>
                  <a:lnTo>
                    <a:pt x="2737051" y="181632"/>
                  </a:lnTo>
                  <a:lnTo>
                    <a:pt x="3000248" y="240830"/>
                  </a:lnTo>
                  <a:lnTo>
                    <a:pt x="3273598" y="309447"/>
                  </a:lnTo>
                  <a:lnTo>
                    <a:pt x="3557101" y="388378"/>
                  </a:lnTo>
                  <a:lnTo>
                    <a:pt x="3852319" y="478073"/>
                  </a:lnTo>
                  <a:lnTo>
                    <a:pt x="4004614" y="527853"/>
                  </a:lnTo>
                  <a:lnTo>
                    <a:pt x="4124888" y="567767"/>
                  </a:lnTo>
                  <a:lnTo>
                    <a:pt x="4241257" y="606336"/>
                  </a:lnTo>
                  <a:lnTo>
                    <a:pt x="4263906" y="662844"/>
                  </a:lnTo>
                  <a:lnTo>
                    <a:pt x="4143632" y="626069"/>
                  </a:lnTo>
                  <a:lnTo>
                    <a:pt x="4022577" y="587949"/>
                  </a:lnTo>
                  <a:lnTo>
                    <a:pt x="3849976" y="535029"/>
                  </a:lnTo>
                  <a:lnTo>
                    <a:pt x="3519613" y="439952"/>
                  </a:lnTo>
                  <a:lnTo>
                    <a:pt x="3203308" y="357882"/>
                  </a:lnTo>
                  <a:lnTo>
                    <a:pt x="2902623" y="288817"/>
                  </a:lnTo>
                  <a:lnTo>
                    <a:pt x="2614433" y="231412"/>
                  </a:lnTo>
                  <a:lnTo>
                    <a:pt x="2340302" y="184771"/>
                  </a:lnTo>
                  <a:lnTo>
                    <a:pt x="2080229" y="149342"/>
                  </a:lnTo>
                  <a:lnTo>
                    <a:pt x="1832652" y="123330"/>
                  </a:lnTo>
                  <a:lnTo>
                    <a:pt x="1599133" y="106288"/>
                  </a:lnTo>
                  <a:lnTo>
                    <a:pt x="1377329" y="97767"/>
                  </a:lnTo>
                  <a:lnTo>
                    <a:pt x="1168021" y="96870"/>
                  </a:lnTo>
                  <a:lnTo>
                    <a:pt x="971209" y="103598"/>
                  </a:lnTo>
                  <a:lnTo>
                    <a:pt x="786112" y="116603"/>
                  </a:lnTo>
                  <a:lnTo>
                    <a:pt x="612730" y="134991"/>
                  </a:lnTo>
                  <a:lnTo>
                    <a:pt x="451063" y="158311"/>
                  </a:lnTo>
                  <a:lnTo>
                    <a:pt x="300330" y="186117"/>
                  </a:lnTo>
                  <a:lnTo>
                    <a:pt x="160531" y="218407"/>
                  </a:lnTo>
                  <a:lnTo>
                    <a:pt x="31665" y="253388"/>
                  </a:lnTo>
                  <a:lnTo>
                    <a:pt x="0" y="263197"/>
                  </a:lnTo>
                  <a:lnTo>
                    <a:pt x="0" y="125177"/>
                  </a:lnTo>
                  <a:lnTo>
                    <a:pt x="104299" y="100907"/>
                  </a:lnTo>
                  <a:lnTo>
                    <a:pt x="231602" y="75792"/>
                  </a:lnTo>
                  <a:lnTo>
                    <a:pt x="366715" y="52920"/>
                  </a:lnTo>
                  <a:lnTo>
                    <a:pt x="511200" y="33636"/>
                  </a:lnTo>
                  <a:lnTo>
                    <a:pt x="665838" y="18836"/>
                  </a:lnTo>
                  <a:lnTo>
                    <a:pt x="829848" y="7176"/>
                  </a:lnTo>
                  <a:lnTo>
                    <a:pt x="1001668" y="89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4256880" y="5842947"/>
              <a:ext cx="4887120" cy="845476"/>
            </a:xfrm>
            <a:custGeom>
              <a:avLst/>
              <a:gdLst>
                <a:gd name="connsiteX0" fmla="*/ 0 w 4887120"/>
                <a:gd name="connsiteY0" fmla="*/ 0 h 845476"/>
                <a:gd name="connsiteX1" fmla="*/ 202191 w 4887120"/>
                <a:gd name="connsiteY1" fmla="*/ 66004 h 845476"/>
                <a:gd name="connsiteX2" fmla="*/ 590960 w 4887120"/>
                <a:gd name="connsiteY2" fmla="*/ 184092 h 845476"/>
                <a:gd name="connsiteX3" fmla="*/ 964896 w 4887120"/>
                <a:gd name="connsiteY3" fmla="*/ 288710 h 845476"/>
                <a:gd name="connsiteX4" fmla="*/ 1322438 w 4887120"/>
                <a:gd name="connsiteY4" fmla="*/ 380756 h 845476"/>
                <a:gd name="connsiteX5" fmla="*/ 1665147 w 4887120"/>
                <a:gd name="connsiteY5" fmla="*/ 458883 h 845476"/>
                <a:gd name="connsiteX6" fmla="*/ 1992244 w 4887120"/>
                <a:gd name="connsiteY6" fmla="*/ 525336 h 845476"/>
                <a:gd name="connsiteX7" fmla="*/ 2305288 w 4887120"/>
                <a:gd name="connsiteY7" fmla="*/ 580563 h 845476"/>
                <a:gd name="connsiteX8" fmla="*/ 2602719 w 4887120"/>
                <a:gd name="connsiteY8" fmla="*/ 625015 h 845476"/>
                <a:gd name="connsiteX9" fmla="*/ 2886099 w 4887120"/>
                <a:gd name="connsiteY9" fmla="*/ 658690 h 845476"/>
                <a:gd name="connsiteX10" fmla="*/ 3154646 w 4887120"/>
                <a:gd name="connsiteY10" fmla="*/ 683385 h 845476"/>
                <a:gd name="connsiteX11" fmla="*/ 3409922 w 4887120"/>
                <a:gd name="connsiteY11" fmla="*/ 698652 h 845476"/>
                <a:gd name="connsiteX12" fmla="*/ 3652707 w 4887120"/>
                <a:gd name="connsiteY12" fmla="*/ 705836 h 845476"/>
                <a:gd name="connsiteX13" fmla="*/ 3880659 w 4887120"/>
                <a:gd name="connsiteY13" fmla="*/ 705387 h 845476"/>
                <a:gd name="connsiteX14" fmla="*/ 4096902 w 4887120"/>
                <a:gd name="connsiteY14" fmla="*/ 697305 h 845476"/>
                <a:gd name="connsiteX15" fmla="*/ 4300654 w 4887120"/>
                <a:gd name="connsiteY15" fmla="*/ 683385 h 845476"/>
                <a:gd name="connsiteX16" fmla="*/ 4491135 w 4887120"/>
                <a:gd name="connsiteY16" fmla="*/ 663180 h 845476"/>
                <a:gd name="connsiteX17" fmla="*/ 4669906 w 4887120"/>
                <a:gd name="connsiteY17" fmla="*/ 638036 h 845476"/>
                <a:gd name="connsiteX18" fmla="*/ 4836186 w 4887120"/>
                <a:gd name="connsiteY18" fmla="*/ 608402 h 845476"/>
                <a:gd name="connsiteX19" fmla="*/ 4887120 w 4887120"/>
                <a:gd name="connsiteY19" fmla="*/ 597361 h 845476"/>
                <a:gd name="connsiteX20" fmla="*/ 4887120 w 4887120"/>
                <a:gd name="connsiteY20" fmla="*/ 782168 h 845476"/>
                <a:gd name="connsiteX21" fmla="*/ 4884588 w 4887120"/>
                <a:gd name="connsiteY21" fmla="*/ 782616 h 845476"/>
                <a:gd name="connsiteX22" fmla="*/ 4722210 w 4887120"/>
                <a:gd name="connsiteY22" fmla="*/ 805964 h 845476"/>
                <a:gd name="connsiteX23" fmla="*/ 4546562 w 4887120"/>
                <a:gd name="connsiteY23" fmla="*/ 824373 h 845476"/>
                <a:gd name="connsiteX24" fmla="*/ 4357642 w 4887120"/>
                <a:gd name="connsiteY24" fmla="*/ 837843 h 845476"/>
                <a:gd name="connsiteX25" fmla="*/ 4157794 w 4887120"/>
                <a:gd name="connsiteY25" fmla="*/ 845027 h 845476"/>
                <a:gd name="connsiteX26" fmla="*/ 3943893 w 4887120"/>
                <a:gd name="connsiteY26" fmla="*/ 845476 h 845476"/>
                <a:gd name="connsiteX27" fmla="*/ 3715940 w 4887120"/>
                <a:gd name="connsiteY27" fmla="*/ 839190 h 845476"/>
                <a:gd name="connsiteX28" fmla="*/ 3475497 w 4887120"/>
                <a:gd name="connsiteY28" fmla="*/ 824822 h 845476"/>
                <a:gd name="connsiteX29" fmla="*/ 3220221 w 4887120"/>
                <a:gd name="connsiteY29" fmla="*/ 802821 h 845476"/>
                <a:gd name="connsiteX30" fmla="*/ 2950113 w 4887120"/>
                <a:gd name="connsiteY30" fmla="*/ 771390 h 845476"/>
                <a:gd name="connsiteX31" fmla="*/ 2665953 w 4887120"/>
                <a:gd name="connsiteY31" fmla="*/ 730531 h 845476"/>
                <a:gd name="connsiteX32" fmla="*/ 2366960 w 4887120"/>
                <a:gd name="connsiteY32" fmla="*/ 679793 h 845476"/>
                <a:gd name="connsiteX33" fmla="*/ 2052354 w 4887120"/>
                <a:gd name="connsiteY33" fmla="*/ 618729 h 845476"/>
                <a:gd name="connsiteX34" fmla="*/ 1720574 w 4887120"/>
                <a:gd name="connsiteY34" fmla="*/ 545541 h 845476"/>
                <a:gd name="connsiteX35" fmla="*/ 1374742 w 4887120"/>
                <a:gd name="connsiteY35" fmla="*/ 460679 h 845476"/>
                <a:gd name="connsiteX36" fmla="*/ 1010174 w 4887120"/>
                <a:gd name="connsiteY36" fmla="*/ 363245 h 845476"/>
                <a:gd name="connsiteX37" fmla="*/ 629993 w 4887120"/>
                <a:gd name="connsiteY37" fmla="*/ 253239 h 845476"/>
                <a:gd name="connsiteX38" fmla="*/ 233417 w 4887120"/>
                <a:gd name="connsiteY38" fmla="*/ 129314 h 845476"/>
                <a:gd name="connsiteX39" fmla="*/ 26543 w 4887120"/>
                <a:gd name="connsiteY39" fmla="*/ 61065 h 84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87120" h="845476">
                  <a:moveTo>
                    <a:pt x="0" y="0"/>
                  </a:moveTo>
                  <a:lnTo>
                    <a:pt x="202191" y="66004"/>
                  </a:lnTo>
                  <a:lnTo>
                    <a:pt x="590960" y="184092"/>
                  </a:lnTo>
                  <a:lnTo>
                    <a:pt x="964896" y="288710"/>
                  </a:lnTo>
                  <a:lnTo>
                    <a:pt x="1322438" y="380756"/>
                  </a:lnTo>
                  <a:lnTo>
                    <a:pt x="1665147" y="458883"/>
                  </a:lnTo>
                  <a:lnTo>
                    <a:pt x="1992244" y="525336"/>
                  </a:lnTo>
                  <a:lnTo>
                    <a:pt x="2305288" y="580563"/>
                  </a:lnTo>
                  <a:lnTo>
                    <a:pt x="2602719" y="625015"/>
                  </a:lnTo>
                  <a:lnTo>
                    <a:pt x="2886099" y="658690"/>
                  </a:lnTo>
                  <a:lnTo>
                    <a:pt x="3154646" y="683385"/>
                  </a:lnTo>
                  <a:lnTo>
                    <a:pt x="3409922" y="698652"/>
                  </a:lnTo>
                  <a:lnTo>
                    <a:pt x="3652707" y="705836"/>
                  </a:lnTo>
                  <a:lnTo>
                    <a:pt x="3880659" y="705387"/>
                  </a:lnTo>
                  <a:lnTo>
                    <a:pt x="4096902" y="697305"/>
                  </a:lnTo>
                  <a:lnTo>
                    <a:pt x="4300654" y="683385"/>
                  </a:lnTo>
                  <a:lnTo>
                    <a:pt x="4491135" y="663180"/>
                  </a:lnTo>
                  <a:lnTo>
                    <a:pt x="4669906" y="638036"/>
                  </a:lnTo>
                  <a:lnTo>
                    <a:pt x="4836186" y="608402"/>
                  </a:lnTo>
                  <a:lnTo>
                    <a:pt x="4887120" y="597361"/>
                  </a:lnTo>
                  <a:lnTo>
                    <a:pt x="4887120" y="782168"/>
                  </a:lnTo>
                  <a:lnTo>
                    <a:pt x="4884588" y="782616"/>
                  </a:lnTo>
                  <a:lnTo>
                    <a:pt x="4722210" y="805964"/>
                  </a:lnTo>
                  <a:lnTo>
                    <a:pt x="4546562" y="824373"/>
                  </a:lnTo>
                  <a:lnTo>
                    <a:pt x="4357642" y="837843"/>
                  </a:lnTo>
                  <a:lnTo>
                    <a:pt x="4157794" y="845027"/>
                  </a:lnTo>
                  <a:lnTo>
                    <a:pt x="3943893" y="845476"/>
                  </a:lnTo>
                  <a:lnTo>
                    <a:pt x="3715940" y="839190"/>
                  </a:lnTo>
                  <a:lnTo>
                    <a:pt x="3475497" y="824822"/>
                  </a:lnTo>
                  <a:lnTo>
                    <a:pt x="3220221" y="802821"/>
                  </a:lnTo>
                  <a:lnTo>
                    <a:pt x="2950113" y="771390"/>
                  </a:lnTo>
                  <a:lnTo>
                    <a:pt x="2665953" y="730531"/>
                  </a:lnTo>
                  <a:lnTo>
                    <a:pt x="2366960" y="679793"/>
                  </a:lnTo>
                  <a:lnTo>
                    <a:pt x="2052354" y="618729"/>
                  </a:lnTo>
                  <a:lnTo>
                    <a:pt x="1720574" y="545541"/>
                  </a:lnTo>
                  <a:lnTo>
                    <a:pt x="1374742" y="460679"/>
                  </a:lnTo>
                  <a:lnTo>
                    <a:pt x="1010174" y="363245"/>
                  </a:lnTo>
                  <a:lnTo>
                    <a:pt x="629993" y="253239"/>
                  </a:lnTo>
                  <a:lnTo>
                    <a:pt x="233417" y="129314"/>
                  </a:lnTo>
                  <a:lnTo>
                    <a:pt x="26543" y="61065"/>
                  </a:lnTo>
                  <a:close/>
                </a:path>
              </a:pathLst>
            </a:custGeom>
            <a:solidFill>
              <a:srgbClr val="9C18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 b="1">
                <a:solidFill>
                  <a:srgbClr val="1C1F1C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rgbClr val="1C1F1C"/>
                </a:solidFill>
              </a:defRPr>
            </a:lvl1pPr>
            <a:lvl2pPr>
              <a:defRPr>
                <a:solidFill>
                  <a:srgbClr val="1C1F1C"/>
                </a:solidFill>
              </a:defRPr>
            </a:lvl2pPr>
            <a:lvl3pPr>
              <a:defRPr>
                <a:solidFill>
                  <a:srgbClr val="1C1F1C"/>
                </a:solidFill>
              </a:defRPr>
            </a:lvl3pPr>
            <a:lvl4pPr>
              <a:defRPr>
                <a:solidFill>
                  <a:srgbClr val="1C1F1C"/>
                </a:solidFill>
              </a:defRPr>
            </a:lvl4pPr>
            <a:lvl5pPr>
              <a:defRPr>
                <a:solidFill>
                  <a:srgbClr val="1C1F1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5720634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Date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838200" y="6356351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Footer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5386470" y="6356351"/>
            <a:ext cx="1419061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ACC9C451-86A5-4877-BC2B-56C7505A3B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2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resentationgo.com/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9C451-86A5-4877-BC2B-56C7505A3B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-118531" y="6959601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8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6" tooltip="PresentationGo!"/>
              </a:rPr>
              <a:t>presentationgo.com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8844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svg"/><Relationship Id="rId11" Type="http://schemas.openxmlformats.org/officeDocument/2006/relationships/image" Target="../media/image7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3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883965" y="4711998"/>
            <a:ext cx="6121768" cy="1551688"/>
          </a:xfrm>
        </p:spPr>
        <p:txBody>
          <a:bodyPr/>
          <a:lstStyle/>
          <a:p>
            <a:r>
              <a:rPr lang="en-GB" dirty="0"/>
              <a:t>Patient Safety, Story of Nyeri County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08503" y="6134100"/>
            <a:ext cx="3597229" cy="711200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/>
              <a:t>Boniface Macharia</a:t>
            </a:r>
          </a:p>
          <a:p>
            <a:r>
              <a:rPr lang="en-US" sz="2400" b="1" dirty="0"/>
              <a:t>SEPT 2025 </a:t>
            </a: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2374670E-B847-4106-8596-B96BE780EA91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A005C969-517C-4FB2-A25B-F96185222497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42800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w of samples for medical testing">
            <a:extLst>
              <a:ext uri="{FF2B5EF4-FFF2-40B4-BE49-F238E27FC236}">
                <a16:creationId xmlns:a16="http://schemas.microsoft.com/office/drawing/2014/main" id="{28698A31-EC30-4648-9B4A-B98D6A2DE4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176" r="4177"/>
          <a:stretch>
            <a:fillRect/>
          </a:stretch>
        </p:blipFill>
        <p:spPr>
          <a:xfrm>
            <a:off x="8109502" y="11"/>
            <a:ext cx="4082498" cy="621029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6724650" cy="1325563"/>
          </a:xfrm>
        </p:spPr>
        <p:txBody>
          <a:bodyPr/>
          <a:lstStyle/>
          <a:p>
            <a:r>
              <a:rPr lang="en-GB" dirty="0"/>
              <a:t>PO 4: To ensure provision of quality healthcare services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10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ED433B7-8B1E-4F33-8DBF-357E6A36B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196" y="1828800"/>
            <a:ext cx="6724650" cy="3320715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400" dirty="0"/>
              <a:t>Registration of our Pharmacies with PPB</a:t>
            </a:r>
          </a:p>
          <a:p>
            <a:r>
              <a:rPr lang="en-US" sz="2400" dirty="0"/>
              <a:t>Licensing of health workers with respective regulatory bodies</a:t>
            </a:r>
            <a:endParaRPr lang="en-KE" sz="2400" dirty="0"/>
          </a:p>
          <a:p>
            <a:r>
              <a:rPr lang="en-US" sz="2400" dirty="0"/>
              <a:t>Pharmacovigilance: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Reporting of medication errors, AEFIs, adverse drug reactions, transfusion errors and poor-quality medical products to PPB</a:t>
            </a:r>
          </a:p>
          <a:p>
            <a:r>
              <a:rPr lang="en-US" sz="2400" dirty="0"/>
              <a:t>OJT/CMEs  for health workers</a:t>
            </a:r>
          </a:p>
          <a:p>
            <a:r>
              <a:rPr lang="en-US" sz="2400" dirty="0"/>
              <a:t>Hospital technical committees</a:t>
            </a:r>
          </a:p>
          <a:p>
            <a:r>
              <a:rPr lang="en-US" sz="2400" dirty="0"/>
              <a:t>Mortality meetings</a:t>
            </a:r>
          </a:p>
        </p:txBody>
      </p:sp>
    </p:spTree>
    <p:extLst>
      <p:ext uri="{BB962C8B-B14F-4D97-AF65-F5344CB8AC3E}">
        <p14:creationId xmlns:p14="http://schemas.microsoft.com/office/powerpoint/2010/main" val="4149797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 4: To ensure provision of quality healthcare services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11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F78310-F804-4809-AF36-C03FAAD5E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1" y="1395388"/>
            <a:ext cx="10648949" cy="367191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Patient education sessions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Face to face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Health messages and Information on SHA enrollment on TV screens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Use of social media to relay hospital related information.</a:t>
            </a:r>
          </a:p>
          <a:p>
            <a:r>
              <a:rPr lang="en-US" sz="2400" dirty="0"/>
              <a:t>Client satisfaction surveys for CQI</a:t>
            </a:r>
          </a:p>
          <a:p>
            <a:r>
              <a:rPr lang="en-US" sz="2400" dirty="0"/>
              <a:t>Departmental service charters</a:t>
            </a:r>
          </a:p>
          <a:p>
            <a:r>
              <a:rPr lang="en-US" sz="2400" dirty="0"/>
              <a:t>Community score card</a:t>
            </a:r>
          </a:p>
          <a:p>
            <a:r>
              <a:rPr lang="en-US" sz="2400" dirty="0"/>
              <a:t>Patient safety work plan 2024-2025</a:t>
            </a:r>
          </a:p>
        </p:txBody>
      </p:sp>
    </p:spTree>
    <p:extLst>
      <p:ext uri="{BB962C8B-B14F-4D97-AF65-F5344CB8AC3E}">
        <p14:creationId xmlns:p14="http://schemas.microsoft.com/office/powerpoint/2010/main" val="452021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359" y="2175438"/>
            <a:ext cx="2760032" cy="1325563"/>
          </a:xfrm>
        </p:spPr>
        <p:txBody>
          <a:bodyPr/>
          <a:lstStyle/>
          <a:p>
            <a:r>
              <a:rPr lang="en-GB" dirty="0"/>
              <a:t>Outcomes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12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5E4816-4A70-48A1-96C2-450A3A5B2F2D}"/>
              </a:ext>
            </a:extLst>
          </p:cNvPr>
          <p:cNvGrpSpPr/>
          <p:nvPr/>
        </p:nvGrpSpPr>
        <p:grpSpPr>
          <a:xfrm>
            <a:off x="3536921" y="848679"/>
            <a:ext cx="7719250" cy="4235318"/>
            <a:chOff x="842055" y="1515429"/>
            <a:chExt cx="7719250" cy="42353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A267A0C-5623-4920-B80C-309CB8957C8E}"/>
                </a:ext>
              </a:extLst>
            </p:cNvPr>
            <p:cNvGrpSpPr/>
            <p:nvPr/>
          </p:nvGrpSpPr>
          <p:grpSpPr>
            <a:xfrm>
              <a:off x="2523449" y="1515429"/>
              <a:ext cx="4097103" cy="4091212"/>
              <a:chOff x="3857562" y="1545932"/>
              <a:chExt cx="3300126" cy="3295380"/>
            </a:xfrm>
          </p:grpSpPr>
          <p:sp>
            <p:nvSpPr>
              <p:cNvPr id="18" name="Freeform: Shape 17" descr="Hand">
                <a:extLst>
                  <a:ext uri="{FF2B5EF4-FFF2-40B4-BE49-F238E27FC236}">
                    <a16:creationId xmlns:a16="http://schemas.microsoft.com/office/drawing/2014/main" id="{C80B5A9D-0251-4590-BFCC-FB0771FE4FEB}"/>
                  </a:ext>
                </a:extLst>
              </p:cNvPr>
              <p:cNvSpPr/>
              <p:nvPr/>
            </p:nvSpPr>
            <p:spPr>
              <a:xfrm rot="2700000">
                <a:off x="5799471" y="2473002"/>
                <a:ext cx="1081548" cy="1634887"/>
              </a:xfrm>
              <a:custGeom>
                <a:avLst/>
                <a:gdLst>
                  <a:gd name="connsiteX0" fmla="*/ 260101 w 1081548"/>
                  <a:gd name="connsiteY0" fmla="*/ 150119 h 1634887"/>
                  <a:gd name="connsiteX1" fmla="*/ 321735 w 1081548"/>
                  <a:gd name="connsiteY1" fmla="*/ 123344 h 1634887"/>
                  <a:gd name="connsiteX2" fmla="*/ 414691 w 1081548"/>
                  <a:gd name="connsiteY2" fmla="*/ 210237 h 1634887"/>
                  <a:gd name="connsiteX3" fmla="*/ 414691 w 1081548"/>
                  <a:gd name="connsiteY3" fmla="*/ 806368 h 1634887"/>
                  <a:gd name="connsiteX4" fmla="*/ 434898 w 1081548"/>
                  <a:gd name="connsiteY4" fmla="*/ 826575 h 1634887"/>
                  <a:gd name="connsiteX5" fmla="*/ 455106 w 1081548"/>
                  <a:gd name="connsiteY5" fmla="*/ 806368 h 1634887"/>
                  <a:gd name="connsiteX6" fmla="*/ 455106 w 1081548"/>
                  <a:gd name="connsiteY6" fmla="*/ 86970 h 1634887"/>
                  <a:gd name="connsiteX7" fmla="*/ 544021 w 1081548"/>
                  <a:gd name="connsiteY7" fmla="*/ 76 h 1634887"/>
                  <a:gd name="connsiteX8" fmla="*/ 636977 w 1081548"/>
                  <a:gd name="connsiteY8" fmla="*/ 86970 h 1634887"/>
                  <a:gd name="connsiteX9" fmla="*/ 636977 w 1081548"/>
                  <a:gd name="connsiteY9" fmla="*/ 806368 h 1634887"/>
                  <a:gd name="connsiteX10" fmla="*/ 657184 w 1081548"/>
                  <a:gd name="connsiteY10" fmla="*/ 826575 h 1634887"/>
                  <a:gd name="connsiteX11" fmla="*/ 677392 w 1081548"/>
                  <a:gd name="connsiteY11" fmla="*/ 806368 h 1634887"/>
                  <a:gd name="connsiteX12" fmla="*/ 677392 w 1081548"/>
                  <a:gd name="connsiteY12" fmla="*/ 210237 h 1634887"/>
                  <a:gd name="connsiteX13" fmla="*/ 776410 w 1081548"/>
                  <a:gd name="connsiteY13" fmla="*/ 119302 h 1634887"/>
                  <a:gd name="connsiteX14" fmla="*/ 859262 w 1081548"/>
                  <a:gd name="connsiteY14" fmla="*/ 214279 h 1634887"/>
                  <a:gd name="connsiteX15" fmla="*/ 859262 w 1081548"/>
                  <a:gd name="connsiteY15" fmla="*/ 806368 h 1634887"/>
                  <a:gd name="connsiteX16" fmla="*/ 879470 w 1081548"/>
                  <a:gd name="connsiteY16" fmla="*/ 826575 h 1634887"/>
                  <a:gd name="connsiteX17" fmla="*/ 899678 w 1081548"/>
                  <a:gd name="connsiteY17" fmla="*/ 806368 h 1634887"/>
                  <a:gd name="connsiteX18" fmla="*/ 899678 w 1081548"/>
                  <a:gd name="connsiteY18" fmla="*/ 410295 h 1634887"/>
                  <a:gd name="connsiteX19" fmla="*/ 990613 w 1081548"/>
                  <a:gd name="connsiteY19" fmla="*/ 321380 h 1634887"/>
                  <a:gd name="connsiteX20" fmla="*/ 1081548 w 1081548"/>
                  <a:gd name="connsiteY20" fmla="*/ 412315 h 1634887"/>
                  <a:gd name="connsiteX21" fmla="*/ 1081548 w 1081548"/>
                  <a:gd name="connsiteY21" fmla="*/ 1109485 h 1634887"/>
                  <a:gd name="connsiteX22" fmla="*/ 919886 w 1081548"/>
                  <a:gd name="connsiteY22" fmla="*/ 1533848 h 1634887"/>
                  <a:gd name="connsiteX23" fmla="*/ 919886 w 1081548"/>
                  <a:gd name="connsiteY23" fmla="*/ 1634887 h 1634887"/>
                  <a:gd name="connsiteX24" fmla="*/ 333859 w 1081548"/>
                  <a:gd name="connsiteY24" fmla="*/ 1634887 h 1634887"/>
                  <a:gd name="connsiteX25" fmla="*/ 333859 w 1081548"/>
                  <a:gd name="connsiteY25" fmla="*/ 1483329 h 1634887"/>
                  <a:gd name="connsiteX26" fmla="*/ 111574 w 1081548"/>
                  <a:gd name="connsiteY26" fmla="*/ 1311563 h 1634887"/>
                  <a:gd name="connsiteX27" fmla="*/ 73179 w 1081548"/>
                  <a:gd name="connsiteY27" fmla="*/ 1254981 h 1634887"/>
                  <a:gd name="connsiteX28" fmla="*/ 0 w 1081548"/>
                  <a:gd name="connsiteY28" fmla="*/ 925677 h 1634887"/>
                  <a:gd name="connsiteX29" fmla="*/ 31092 w 1081548"/>
                  <a:gd name="connsiteY29" fmla="*/ 885441 h 1634887"/>
                  <a:gd name="connsiteX30" fmla="*/ 182650 w 1081548"/>
                  <a:gd name="connsiteY30" fmla="*/ 885441 h 1634887"/>
                  <a:gd name="connsiteX31" fmla="*/ 182650 w 1081548"/>
                  <a:gd name="connsiteY31" fmla="*/ 808713 h 1634887"/>
                  <a:gd name="connsiteX32" fmla="*/ 230800 w 1081548"/>
                  <a:gd name="connsiteY32" fmla="*/ 1020570 h 1634887"/>
                  <a:gd name="connsiteX33" fmla="*/ 234841 w 1081548"/>
                  <a:gd name="connsiteY33" fmla="*/ 1020570 h 1634887"/>
                  <a:gd name="connsiteX34" fmla="*/ 234841 w 1081548"/>
                  <a:gd name="connsiteY34" fmla="*/ 210237 h 1634887"/>
                  <a:gd name="connsiteX35" fmla="*/ 260101 w 1081548"/>
                  <a:gd name="connsiteY35" fmla="*/ 150119 h 163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81548" h="1634887">
                    <a:moveTo>
                      <a:pt x="260101" y="150119"/>
                    </a:moveTo>
                    <a:cubicBezTo>
                      <a:pt x="275762" y="134458"/>
                      <a:pt x="297485" y="124355"/>
                      <a:pt x="321735" y="123344"/>
                    </a:cubicBezTo>
                    <a:cubicBezTo>
                      <a:pt x="370233" y="121323"/>
                      <a:pt x="412670" y="159718"/>
                      <a:pt x="414691" y="210237"/>
                    </a:cubicBezTo>
                    <a:lnTo>
                      <a:pt x="414691" y="806368"/>
                    </a:lnTo>
                    <a:cubicBezTo>
                      <a:pt x="414691" y="818492"/>
                      <a:pt x="422774" y="826575"/>
                      <a:pt x="434898" y="826575"/>
                    </a:cubicBezTo>
                    <a:cubicBezTo>
                      <a:pt x="447023" y="826575"/>
                      <a:pt x="455106" y="818492"/>
                      <a:pt x="455106" y="806368"/>
                    </a:cubicBezTo>
                    <a:lnTo>
                      <a:pt x="455106" y="86970"/>
                    </a:lnTo>
                    <a:cubicBezTo>
                      <a:pt x="457127" y="38471"/>
                      <a:pt x="495522" y="76"/>
                      <a:pt x="544021" y="76"/>
                    </a:cubicBezTo>
                    <a:cubicBezTo>
                      <a:pt x="592519" y="-1945"/>
                      <a:pt x="634956" y="36450"/>
                      <a:pt x="636977" y="86970"/>
                    </a:cubicBezTo>
                    <a:lnTo>
                      <a:pt x="636977" y="806368"/>
                    </a:lnTo>
                    <a:cubicBezTo>
                      <a:pt x="636977" y="818492"/>
                      <a:pt x="645060" y="826575"/>
                      <a:pt x="657184" y="826575"/>
                    </a:cubicBezTo>
                    <a:cubicBezTo>
                      <a:pt x="669309" y="826575"/>
                      <a:pt x="677392" y="818492"/>
                      <a:pt x="677392" y="806368"/>
                    </a:cubicBezTo>
                    <a:lnTo>
                      <a:pt x="677392" y="210237"/>
                    </a:lnTo>
                    <a:cubicBezTo>
                      <a:pt x="677392" y="155676"/>
                      <a:pt x="721849" y="113240"/>
                      <a:pt x="776410" y="119302"/>
                    </a:cubicBezTo>
                    <a:cubicBezTo>
                      <a:pt x="824909" y="125365"/>
                      <a:pt x="859262" y="165780"/>
                      <a:pt x="859262" y="214279"/>
                    </a:cubicBezTo>
                    <a:lnTo>
                      <a:pt x="859262" y="806368"/>
                    </a:lnTo>
                    <a:cubicBezTo>
                      <a:pt x="859262" y="818492"/>
                      <a:pt x="867345" y="826575"/>
                      <a:pt x="879470" y="826575"/>
                    </a:cubicBezTo>
                    <a:cubicBezTo>
                      <a:pt x="891595" y="826575"/>
                      <a:pt x="899678" y="818492"/>
                      <a:pt x="899678" y="806368"/>
                    </a:cubicBezTo>
                    <a:lnTo>
                      <a:pt x="899678" y="410295"/>
                    </a:lnTo>
                    <a:cubicBezTo>
                      <a:pt x="899678" y="361796"/>
                      <a:pt x="940094" y="321380"/>
                      <a:pt x="990613" y="321380"/>
                    </a:cubicBezTo>
                    <a:cubicBezTo>
                      <a:pt x="1041133" y="321380"/>
                      <a:pt x="1081548" y="361796"/>
                      <a:pt x="1081548" y="412315"/>
                    </a:cubicBezTo>
                    <a:lnTo>
                      <a:pt x="1081548" y="1109485"/>
                    </a:lnTo>
                    <a:cubicBezTo>
                      <a:pt x="1081548" y="1380269"/>
                      <a:pt x="919886" y="1390373"/>
                      <a:pt x="919886" y="1533848"/>
                    </a:cubicBezTo>
                    <a:lnTo>
                      <a:pt x="919886" y="1634887"/>
                    </a:lnTo>
                    <a:lnTo>
                      <a:pt x="333859" y="1634887"/>
                    </a:lnTo>
                    <a:lnTo>
                      <a:pt x="333859" y="1483329"/>
                    </a:lnTo>
                    <a:lnTo>
                      <a:pt x="111574" y="1311563"/>
                    </a:lnTo>
                    <a:cubicBezTo>
                      <a:pt x="93387" y="1297417"/>
                      <a:pt x="79241" y="1277209"/>
                      <a:pt x="73179" y="1254981"/>
                    </a:cubicBezTo>
                    <a:lnTo>
                      <a:pt x="0" y="925677"/>
                    </a:lnTo>
                    <a:lnTo>
                      <a:pt x="31092" y="885441"/>
                    </a:lnTo>
                    <a:lnTo>
                      <a:pt x="182650" y="885441"/>
                    </a:lnTo>
                    <a:lnTo>
                      <a:pt x="182650" y="808713"/>
                    </a:lnTo>
                    <a:lnTo>
                      <a:pt x="230800" y="1020570"/>
                    </a:lnTo>
                    <a:cubicBezTo>
                      <a:pt x="230800" y="1022591"/>
                      <a:pt x="234841" y="1022591"/>
                      <a:pt x="234841" y="1020570"/>
                    </a:cubicBezTo>
                    <a:lnTo>
                      <a:pt x="234841" y="210237"/>
                    </a:lnTo>
                    <a:cubicBezTo>
                      <a:pt x="234841" y="186998"/>
                      <a:pt x="244439" y="165780"/>
                      <a:pt x="260101" y="15011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0141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/>
              </a:p>
            </p:txBody>
          </p:sp>
          <p:sp>
            <p:nvSpPr>
              <p:cNvPr id="19" name="Freeform: Shape 18" descr="Hand">
                <a:extLst>
                  <a:ext uri="{FF2B5EF4-FFF2-40B4-BE49-F238E27FC236}">
                    <a16:creationId xmlns:a16="http://schemas.microsoft.com/office/drawing/2014/main" id="{411A27EC-4FE8-46A7-BC50-E5184A9C4139}"/>
                  </a:ext>
                </a:extLst>
              </p:cNvPr>
              <p:cNvSpPr/>
              <p:nvPr/>
            </p:nvSpPr>
            <p:spPr>
              <a:xfrm rot="18900000">
                <a:off x="5062479" y="1545932"/>
                <a:ext cx="1081548" cy="1634887"/>
              </a:xfrm>
              <a:custGeom>
                <a:avLst/>
                <a:gdLst>
                  <a:gd name="connsiteX0" fmla="*/ 260101 w 1081548"/>
                  <a:gd name="connsiteY0" fmla="*/ 150119 h 1634887"/>
                  <a:gd name="connsiteX1" fmla="*/ 321735 w 1081548"/>
                  <a:gd name="connsiteY1" fmla="*/ 123344 h 1634887"/>
                  <a:gd name="connsiteX2" fmla="*/ 414691 w 1081548"/>
                  <a:gd name="connsiteY2" fmla="*/ 210237 h 1634887"/>
                  <a:gd name="connsiteX3" fmla="*/ 414691 w 1081548"/>
                  <a:gd name="connsiteY3" fmla="*/ 806368 h 1634887"/>
                  <a:gd name="connsiteX4" fmla="*/ 434898 w 1081548"/>
                  <a:gd name="connsiteY4" fmla="*/ 826575 h 1634887"/>
                  <a:gd name="connsiteX5" fmla="*/ 455106 w 1081548"/>
                  <a:gd name="connsiteY5" fmla="*/ 806368 h 1634887"/>
                  <a:gd name="connsiteX6" fmla="*/ 455106 w 1081548"/>
                  <a:gd name="connsiteY6" fmla="*/ 86970 h 1634887"/>
                  <a:gd name="connsiteX7" fmla="*/ 544021 w 1081548"/>
                  <a:gd name="connsiteY7" fmla="*/ 76 h 1634887"/>
                  <a:gd name="connsiteX8" fmla="*/ 636977 w 1081548"/>
                  <a:gd name="connsiteY8" fmla="*/ 86970 h 1634887"/>
                  <a:gd name="connsiteX9" fmla="*/ 636977 w 1081548"/>
                  <a:gd name="connsiteY9" fmla="*/ 806368 h 1634887"/>
                  <a:gd name="connsiteX10" fmla="*/ 657184 w 1081548"/>
                  <a:gd name="connsiteY10" fmla="*/ 826575 h 1634887"/>
                  <a:gd name="connsiteX11" fmla="*/ 677392 w 1081548"/>
                  <a:gd name="connsiteY11" fmla="*/ 806368 h 1634887"/>
                  <a:gd name="connsiteX12" fmla="*/ 677392 w 1081548"/>
                  <a:gd name="connsiteY12" fmla="*/ 210237 h 1634887"/>
                  <a:gd name="connsiteX13" fmla="*/ 776410 w 1081548"/>
                  <a:gd name="connsiteY13" fmla="*/ 119302 h 1634887"/>
                  <a:gd name="connsiteX14" fmla="*/ 859262 w 1081548"/>
                  <a:gd name="connsiteY14" fmla="*/ 214279 h 1634887"/>
                  <a:gd name="connsiteX15" fmla="*/ 859262 w 1081548"/>
                  <a:gd name="connsiteY15" fmla="*/ 806368 h 1634887"/>
                  <a:gd name="connsiteX16" fmla="*/ 879470 w 1081548"/>
                  <a:gd name="connsiteY16" fmla="*/ 826575 h 1634887"/>
                  <a:gd name="connsiteX17" fmla="*/ 899678 w 1081548"/>
                  <a:gd name="connsiteY17" fmla="*/ 806368 h 1634887"/>
                  <a:gd name="connsiteX18" fmla="*/ 899678 w 1081548"/>
                  <a:gd name="connsiteY18" fmla="*/ 410295 h 1634887"/>
                  <a:gd name="connsiteX19" fmla="*/ 990613 w 1081548"/>
                  <a:gd name="connsiteY19" fmla="*/ 321380 h 1634887"/>
                  <a:gd name="connsiteX20" fmla="*/ 1081548 w 1081548"/>
                  <a:gd name="connsiteY20" fmla="*/ 412315 h 1634887"/>
                  <a:gd name="connsiteX21" fmla="*/ 1081548 w 1081548"/>
                  <a:gd name="connsiteY21" fmla="*/ 1109485 h 1634887"/>
                  <a:gd name="connsiteX22" fmla="*/ 919886 w 1081548"/>
                  <a:gd name="connsiteY22" fmla="*/ 1533848 h 1634887"/>
                  <a:gd name="connsiteX23" fmla="*/ 919886 w 1081548"/>
                  <a:gd name="connsiteY23" fmla="*/ 1634887 h 1634887"/>
                  <a:gd name="connsiteX24" fmla="*/ 333859 w 1081548"/>
                  <a:gd name="connsiteY24" fmla="*/ 1634887 h 1634887"/>
                  <a:gd name="connsiteX25" fmla="*/ 333859 w 1081548"/>
                  <a:gd name="connsiteY25" fmla="*/ 1483329 h 1634887"/>
                  <a:gd name="connsiteX26" fmla="*/ 111574 w 1081548"/>
                  <a:gd name="connsiteY26" fmla="*/ 1311563 h 1634887"/>
                  <a:gd name="connsiteX27" fmla="*/ 73179 w 1081548"/>
                  <a:gd name="connsiteY27" fmla="*/ 1254981 h 1634887"/>
                  <a:gd name="connsiteX28" fmla="*/ 0 w 1081548"/>
                  <a:gd name="connsiteY28" fmla="*/ 925677 h 1634887"/>
                  <a:gd name="connsiteX29" fmla="*/ 31092 w 1081548"/>
                  <a:gd name="connsiteY29" fmla="*/ 885441 h 1634887"/>
                  <a:gd name="connsiteX30" fmla="*/ 182650 w 1081548"/>
                  <a:gd name="connsiteY30" fmla="*/ 885441 h 1634887"/>
                  <a:gd name="connsiteX31" fmla="*/ 182650 w 1081548"/>
                  <a:gd name="connsiteY31" fmla="*/ 808713 h 1634887"/>
                  <a:gd name="connsiteX32" fmla="*/ 230800 w 1081548"/>
                  <a:gd name="connsiteY32" fmla="*/ 1020570 h 1634887"/>
                  <a:gd name="connsiteX33" fmla="*/ 234841 w 1081548"/>
                  <a:gd name="connsiteY33" fmla="*/ 1020570 h 1634887"/>
                  <a:gd name="connsiteX34" fmla="*/ 234841 w 1081548"/>
                  <a:gd name="connsiteY34" fmla="*/ 210237 h 1634887"/>
                  <a:gd name="connsiteX35" fmla="*/ 260101 w 1081548"/>
                  <a:gd name="connsiteY35" fmla="*/ 150119 h 163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81548" h="1634887">
                    <a:moveTo>
                      <a:pt x="260101" y="150119"/>
                    </a:moveTo>
                    <a:cubicBezTo>
                      <a:pt x="275762" y="134458"/>
                      <a:pt x="297485" y="124355"/>
                      <a:pt x="321735" y="123344"/>
                    </a:cubicBezTo>
                    <a:cubicBezTo>
                      <a:pt x="370233" y="121323"/>
                      <a:pt x="412670" y="159718"/>
                      <a:pt x="414691" y="210237"/>
                    </a:cubicBezTo>
                    <a:lnTo>
                      <a:pt x="414691" y="806368"/>
                    </a:lnTo>
                    <a:cubicBezTo>
                      <a:pt x="414691" y="818492"/>
                      <a:pt x="422774" y="826575"/>
                      <a:pt x="434898" y="826575"/>
                    </a:cubicBezTo>
                    <a:cubicBezTo>
                      <a:pt x="447023" y="826575"/>
                      <a:pt x="455106" y="818492"/>
                      <a:pt x="455106" y="806368"/>
                    </a:cubicBezTo>
                    <a:lnTo>
                      <a:pt x="455106" y="86970"/>
                    </a:lnTo>
                    <a:cubicBezTo>
                      <a:pt x="457127" y="38471"/>
                      <a:pt x="495522" y="76"/>
                      <a:pt x="544021" y="76"/>
                    </a:cubicBezTo>
                    <a:cubicBezTo>
                      <a:pt x="592519" y="-1945"/>
                      <a:pt x="634956" y="36450"/>
                      <a:pt x="636977" y="86970"/>
                    </a:cubicBezTo>
                    <a:lnTo>
                      <a:pt x="636977" y="806368"/>
                    </a:lnTo>
                    <a:cubicBezTo>
                      <a:pt x="636977" y="818492"/>
                      <a:pt x="645060" y="826575"/>
                      <a:pt x="657184" y="826575"/>
                    </a:cubicBezTo>
                    <a:cubicBezTo>
                      <a:pt x="669309" y="826575"/>
                      <a:pt x="677392" y="818492"/>
                      <a:pt x="677392" y="806368"/>
                    </a:cubicBezTo>
                    <a:lnTo>
                      <a:pt x="677392" y="210237"/>
                    </a:lnTo>
                    <a:cubicBezTo>
                      <a:pt x="677392" y="155676"/>
                      <a:pt x="721849" y="113240"/>
                      <a:pt x="776410" y="119302"/>
                    </a:cubicBezTo>
                    <a:cubicBezTo>
                      <a:pt x="824909" y="125365"/>
                      <a:pt x="859262" y="165780"/>
                      <a:pt x="859262" y="214279"/>
                    </a:cubicBezTo>
                    <a:lnTo>
                      <a:pt x="859262" y="806368"/>
                    </a:lnTo>
                    <a:cubicBezTo>
                      <a:pt x="859262" y="818492"/>
                      <a:pt x="867345" y="826575"/>
                      <a:pt x="879470" y="826575"/>
                    </a:cubicBezTo>
                    <a:cubicBezTo>
                      <a:pt x="891595" y="826575"/>
                      <a:pt x="899678" y="818492"/>
                      <a:pt x="899678" y="806368"/>
                    </a:cubicBezTo>
                    <a:lnTo>
                      <a:pt x="899678" y="410295"/>
                    </a:lnTo>
                    <a:cubicBezTo>
                      <a:pt x="899678" y="361796"/>
                      <a:pt x="940094" y="321380"/>
                      <a:pt x="990613" y="321380"/>
                    </a:cubicBezTo>
                    <a:cubicBezTo>
                      <a:pt x="1041133" y="321380"/>
                      <a:pt x="1081548" y="361796"/>
                      <a:pt x="1081548" y="412315"/>
                    </a:cubicBezTo>
                    <a:lnTo>
                      <a:pt x="1081548" y="1109485"/>
                    </a:lnTo>
                    <a:cubicBezTo>
                      <a:pt x="1081548" y="1380269"/>
                      <a:pt x="919886" y="1390373"/>
                      <a:pt x="919886" y="1533848"/>
                    </a:cubicBezTo>
                    <a:lnTo>
                      <a:pt x="919886" y="1634887"/>
                    </a:lnTo>
                    <a:lnTo>
                      <a:pt x="333859" y="1634887"/>
                    </a:lnTo>
                    <a:lnTo>
                      <a:pt x="333859" y="1483329"/>
                    </a:lnTo>
                    <a:lnTo>
                      <a:pt x="111574" y="1311563"/>
                    </a:lnTo>
                    <a:cubicBezTo>
                      <a:pt x="93387" y="1297417"/>
                      <a:pt x="79241" y="1277209"/>
                      <a:pt x="73179" y="1254981"/>
                    </a:cubicBezTo>
                    <a:lnTo>
                      <a:pt x="0" y="925677"/>
                    </a:lnTo>
                    <a:lnTo>
                      <a:pt x="31092" y="885441"/>
                    </a:lnTo>
                    <a:lnTo>
                      <a:pt x="182650" y="885441"/>
                    </a:lnTo>
                    <a:lnTo>
                      <a:pt x="182650" y="808713"/>
                    </a:lnTo>
                    <a:lnTo>
                      <a:pt x="230800" y="1020570"/>
                    </a:lnTo>
                    <a:cubicBezTo>
                      <a:pt x="230800" y="1022591"/>
                      <a:pt x="234841" y="1022591"/>
                      <a:pt x="234841" y="1020570"/>
                    </a:cubicBezTo>
                    <a:lnTo>
                      <a:pt x="234841" y="210237"/>
                    </a:lnTo>
                    <a:cubicBezTo>
                      <a:pt x="234841" y="186998"/>
                      <a:pt x="244439" y="165780"/>
                      <a:pt x="260101" y="15011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0141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/>
              </a:p>
            </p:txBody>
          </p:sp>
          <p:sp>
            <p:nvSpPr>
              <p:cNvPr id="20" name="Freeform: Shape 19" descr="Hand">
                <a:extLst>
                  <a:ext uri="{FF2B5EF4-FFF2-40B4-BE49-F238E27FC236}">
                    <a16:creationId xmlns:a16="http://schemas.microsoft.com/office/drawing/2014/main" id="{B1B509C4-7AC7-4DDB-88A6-5966356FC7C7}"/>
                  </a:ext>
                </a:extLst>
              </p:cNvPr>
              <p:cNvSpPr/>
              <p:nvPr/>
            </p:nvSpPr>
            <p:spPr>
              <a:xfrm rot="13500000">
                <a:off x="4134232" y="2280152"/>
                <a:ext cx="1081548" cy="1634887"/>
              </a:xfrm>
              <a:custGeom>
                <a:avLst/>
                <a:gdLst>
                  <a:gd name="connsiteX0" fmla="*/ 260101 w 1081548"/>
                  <a:gd name="connsiteY0" fmla="*/ 150119 h 1634887"/>
                  <a:gd name="connsiteX1" fmla="*/ 321735 w 1081548"/>
                  <a:gd name="connsiteY1" fmla="*/ 123344 h 1634887"/>
                  <a:gd name="connsiteX2" fmla="*/ 414691 w 1081548"/>
                  <a:gd name="connsiteY2" fmla="*/ 210237 h 1634887"/>
                  <a:gd name="connsiteX3" fmla="*/ 414691 w 1081548"/>
                  <a:gd name="connsiteY3" fmla="*/ 806368 h 1634887"/>
                  <a:gd name="connsiteX4" fmla="*/ 434898 w 1081548"/>
                  <a:gd name="connsiteY4" fmla="*/ 826575 h 1634887"/>
                  <a:gd name="connsiteX5" fmla="*/ 455106 w 1081548"/>
                  <a:gd name="connsiteY5" fmla="*/ 806368 h 1634887"/>
                  <a:gd name="connsiteX6" fmla="*/ 455106 w 1081548"/>
                  <a:gd name="connsiteY6" fmla="*/ 86970 h 1634887"/>
                  <a:gd name="connsiteX7" fmla="*/ 544021 w 1081548"/>
                  <a:gd name="connsiteY7" fmla="*/ 76 h 1634887"/>
                  <a:gd name="connsiteX8" fmla="*/ 636977 w 1081548"/>
                  <a:gd name="connsiteY8" fmla="*/ 86970 h 1634887"/>
                  <a:gd name="connsiteX9" fmla="*/ 636977 w 1081548"/>
                  <a:gd name="connsiteY9" fmla="*/ 806368 h 1634887"/>
                  <a:gd name="connsiteX10" fmla="*/ 657184 w 1081548"/>
                  <a:gd name="connsiteY10" fmla="*/ 826575 h 1634887"/>
                  <a:gd name="connsiteX11" fmla="*/ 677392 w 1081548"/>
                  <a:gd name="connsiteY11" fmla="*/ 806368 h 1634887"/>
                  <a:gd name="connsiteX12" fmla="*/ 677392 w 1081548"/>
                  <a:gd name="connsiteY12" fmla="*/ 210237 h 1634887"/>
                  <a:gd name="connsiteX13" fmla="*/ 776410 w 1081548"/>
                  <a:gd name="connsiteY13" fmla="*/ 119302 h 1634887"/>
                  <a:gd name="connsiteX14" fmla="*/ 859262 w 1081548"/>
                  <a:gd name="connsiteY14" fmla="*/ 214279 h 1634887"/>
                  <a:gd name="connsiteX15" fmla="*/ 859262 w 1081548"/>
                  <a:gd name="connsiteY15" fmla="*/ 806368 h 1634887"/>
                  <a:gd name="connsiteX16" fmla="*/ 879470 w 1081548"/>
                  <a:gd name="connsiteY16" fmla="*/ 826575 h 1634887"/>
                  <a:gd name="connsiteX17" fmla="*/ 899678 w 1081548"/>
                  <a:gd name="connsiteY17" fmla="*/ 806368 h 1634887"/>
                  <a:gd name="connsiteX18" fmla="*/ 899678 w 1081548"/>
                  <a:gd name="connsiteY18" fmla="*/ 410295 h 1634887"/>
                  <a:gd name="connsiteX19" fmla="*/ 990613 w 1081548"/>
                  <a:gd name="connsiteY19" fmla="*/ 321380 h 1634887"/>
                  <a:gd name="connsiteX20" fmla="*/ 1081548 w 1081548"/>
                  <a:gd name="connsiteY20" fmla="*/ 412315 h 1634887"/>
                  <a:gd name="connsiteX21" fmla="*/ 1081548 w 1081548"/>
                  <a:gd name="connsiteY21" fmla="*/ 1109485 h 1634887"/>
                  <a:gd name="connsiteX22" fmla="*/ 919886 w 1081548"/>
                  <a:gd name="connsiteY22" fmla="*/ 1533848 h 1634887"/>
                  <a:gd name="connsiteX23" fmla="*/ 919886 w 1081548"/>
                  <a:gd name="connsiteY23" fmla="*/ 1634887 h 1634887"/>
                  <a:gd name="connsiteX24" fmla="*/ 333859 w 1081548"/>
                  <a:gd name="connsiteY24" fmla="*/ 1634887 h 1634887"/>
                  <a:gd name="connsiteX25" fmla="*/ 333859 w 1081548"/>
                  <a:gd name="connsiteY25" fmla="*/ 1483329 h 1634887"/>
                  <a:gd name="connsiteX26" fmla="*/ 111574 w 1081548"/>
                  <a:gd name="connsiteY26" fmla="*/ 1311563 h 1634887"/>
                  <a:gd name="connsiteX27" fmla="*/ 73179 w 1081548"/>
                  <a:gd name="connsiteY27" fmla="*/ 1254981 h 1634887"/>
                  <a:gd name="connsiteX28" fmla="*/ 0 w 1081548"/>
                  <a:gd name="connsiteY28" fmla="*/ 925677 h 1634887"/>
                  <a:gd name="connsiteX29" fmla="*/ 31092 w 1081548"/>
                  <a:gd name="connsiteY29" fmla="*/ 885441 h 1634887"/>
                  <a:gd name="connsiteX30" fmla="*/ 182650 w 1081548"/>
                  <a:gd name="connsiteY30" fmla="*/ 885441 h 1634887"/>
                  <a:gd name="connsiteX31" fmla="*/ 182650 w 1081548"/>
                  <a:gd name="connsiteY31" fmla="*/ 808713 h 1634887"/>
                  <a:gd name="connsiteX32" fmla="*/ 230800 w 1081548"/>
                  <a:gd name="connsiteY32" fmla="*/ 1020570 h 1634887"/>
                  <a:gd name="connsiteX33" fmla="*/ 234841 w 1081548"/>
                  <a:gd name="connsiteY33" fmla="*/ 1020570 h 1634887"/>
                  <a:gd name="connsiteX34" fmla="*/ 234841 w 1081548"/>
                  <a:gd name="connsiteY34" fmla="*/ 210237 h 1634887"/>
                  <a:gd name="connsiteX35" fmla="*/ 260101 w 1081548"/>
                  <a:gd name="connsiteY35" fmla="*/ 150119 h 163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81548" h="1634887">
                    <a:moveTo>
                      <a:pt x="260101" y="150119"/>
                    </a:moveTo>
                    <a:cubicBezTo>
                      <a:pt x="275762" y="134458"/>
                      <a:pt x="297485" y="124355"/>
                      <a:pt x="321735" y="123344"/>
                    </a:cubicBezTo>
                    <a:cubicBezTo>
                      <a:pt x="370233" y="121323"/>
                      <a:pt x="412670" y="159718"/>
                      <a:pt x="414691" y="210237"/>
                    </a:cubicBezTo>
                    <a:lnTo>
                      <a:pt x="414691" y="806368"/>
                    </a:lnTo>
                    <a:cubicBezTo>
                      <a:pt x="414691" y="818492"/>
                      <a:pt x="422774" y="826575"/>
                      <a:pt x="434898" y="826575"/>
                    </a:cubicBezTo>
                    <a:cubicBezTo>
                      <a:pt x="447023" y="826575"/>
                      <a:pt x="455106" y="818492"/>
                      <a:pt x="455106" y="806368"/>
                    </a:cubicBezTo>
                    <a:lnTo>
                      <a:pt x="455106" y="86970"/>
                    </a:lnTo>
                    <a:cubicBezTo>
                      <a:pt x="457127" y="38471"/>
                      <a:pt x="495522" y="76"/>
                      <a:pt x="544021" y="76"/>
                    </a:cubicBezTo>
                    <a:cubicBezTo>
                      <a:pt x="592519" y="-1945"/>
                      <a:pt x="634956" y="36450"/>
                      <a:pt x="636977" y="86970"/>
                    </a:cubicBezTo>
                    <a:lnTo>
                      <a:pt x="636977" y="806368"/>
                    </a:lnTo>
                    <a:cubicBezTo>
                      <a:pt x="636977" y="818492"/>
                      <a:pt x="645060" y="826575"/>
                      <a:pt x="657184" y="826575"/>
                    </a:cubicBezTo>
                    <a:cubicBezTo>
                      <a:pt x="669309" y="826575"/>
                      <a:pt x="677392" y="818492"/>
                      <a:pt x="677392" y="806368"/>
                    </a:cubicBezTo>
                    <a:lnTo>
                      <a:pt x="677392" y="210237"/>
                    </a:lnTo>
                    <a:cubicBezTo>
                      <a:pt x="677392" y="155676"/>
                      <a:pt x="721849" y="113240"/>
                      <a:pt x="776410" y="119302"/>
                    </a:cubicBezTo>
                    <a:cubicBezTo>
                      <a:pt x="824909" y="125365"/>
                      <a:pt x="859262" y="165780"/>
                      <a:pt x="859262" y="214279"/>
                    </a:cubicBezTo>
                    <a:lnTo>
                      <a:pt x="859262" y="806368"/>
                    </a:lnTo>
                    <a:cubicBezTo>
                      <a:pt x="859262" y="818492"/>
                      <a:pt x="867345" y="826575"/>
                      <a:pt x="879470" y="826575"/>
                    </a:cubicBezTo>
                    <a:cubicBezTo>
                      <a:pt x="891595" y="826575"/>
                      <a:pt x="899678" y="818492"/>
                      <a:pt x="899678" y="806368"/>
                    </a:cubicBezTo>
                    <a:lnTo>
                      <a:pt x="899678" y="410295"/>
                    </a:lnTo>
                    <a:cubicBezTo>
                      <a:pt x="899678" y="361796"/>
                      <a:pt x="940094" y="321380"/>
                      <a:pt x="990613" y="321380"/>
                    </a:cubicBezTo>
                    <a:cubicBezTo>
                      <a:pt x="1041133" y="321380"/>
                      <a:pt x="1081548" y="361796"/>
                      <a:pt x="1081548" y="412315"/>
                    </a:cubicBezTo>
                    <a:lnTo>
                      <a:pt x="1081548" y="1109485"/>
                    </a:lnTo>
                    <a:cubicBezTo>
                      <a:pt x="1081548" y="1380269"/>
                      <a:pt x="919886" y="1390373"/>
                      <a:pt x="919886" y="1533848"/>
                    </a:cubicBezTo>
                    <a:lnTo>
                      <a:pt x="919886" y="1634887"/>
                    </a:lnTo>
                    <a:lnTo>
                      <a:pt x="333859" y="1634887"/>
                    </a:lnTo>
                    <a:lnTo>
                      <a:pt x="333859" y="1483329"/>
                    </a:lnTo>
                    <a:lnTo>
                      <a:pt x="111574" y="1311563"/>
                    </a:lnTo>
                    <a:cubicBezTo>
                      <a:pt x="93387" y="1297417"/>
                      <a:pt x="79241" y="1277209"/>
                      <a:pt x="73179" y="1254981"/>
                    </a:cubicBezTo>
                    <a:lnTo>
                      <a:pt x="0" y="925677"/>
                    </a:lnTo>
                    <a:lnTo>
                      <a:pt x="31092" y="885441"/>
                    </a:lnTo>
                    <a:lnTo>
                      <a:pt x="182650" y="885441"/>
                    </a:lnTo>
                    <a:lnTo>
                      <a:pt x="182650" y="808713"/>
                    </a:lnTo>
                    <a:lnTo>
                      <a:pt x="230800" y="1020570"/>
                    </a:lnTo>
                    <a:cubicBezTo>
                      <a:pt x="230800" y="1022591"/>
                      <a:pt x="234841" y="1022591"/>
                      <a:pt x="234841" y="1020570"/>
                    </a:cubicBezTo>
                    <a:lnTo>
                      <a:pt x="234841" y="210237"/>
                    </a:lnTo>
                    <a:cubicBezTo>
                      <a:pt x="234841" y="186998"/>
                      <a:pt x="244439" y="165780"/>
                      <a:pt x="260101" y="15011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0141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/>
              </a:p>
            </p:txBody>
          </p:sp>
          <p:sp>
            <p:nvSpPr>
              <p:cNvPr id="21" name="Freeform: Shape 20" descr="Hand">
                <a:extLst>
                  <a:ext uri="{FF2B5EF4-FFF2-40B4-BE49-F238E27FC236}">
                    <a16:creationId xmlns:a16="http://schemas.microsoft.com/office/drawing/2014/main" id="{3221E513-7DD8-4D4F-A015-28C3365AD60B}"/>
                  </a:ext>
                </a:extLst>
              </p:cNvPr>
              <p:cNvSpPr/>
              <p:nvPr/>
            </p:nvSpPr>
            <p:spPr>
              <a:xfrm rot="8100000">
                <a:off x="4871224" y="3206425"/>
                <a:ext cx="1081548" cy="1634887"/>
              </a:xfrm>
              <a:custGeom>
                <a:avLst/>
                <a:gdLst>
                  <a:gd name="connsiteX0" fmla="*/ 260101 w 1081548"/>
                  <a:gd name="connsiteY0" fmla="*/ 150119 h 1634887"/>
                  <a:gd name="connsiteX1" fmla="*/ 321735 w 1081548"/>
                  <a:gd name="connsiteY1" fmla="*/ 123344 h 1634887"/>
                  <a:gd name="connsiteX2" fmla="*/ 414691 w 1081548"/>
                  <a:gd name="connsiteY2" fmla="*/ 210237 h 1634887"/>
                  <a:gd name="connsiteX3" fmla="*/ 414691 w 1081548"/>
                  <a:gd name="connsiteY3" fmla="*/ 806368 h 1634887"/>
                  <a:gd name="connsiteX4" fmla="*/ 434898 w 1081548"/>
                  <a:gd name="connsiteY4" fmla="*/ 826575 h 1634887"/>
                  <a:gd name="connsiteX5" fmla="*/ 455106 w 1081548"/>
                  <a:gd name="connsiteY5" fmla="*/ 806368 h 1634887"/>
                  <a:gd name="connsiteX6" fmla="*/ 455106 w 1081548"/>
                  <a:gd name="connsiteY6" fmla="*/ 86970 h 1634887"/>
                  <a:gd name="connsiteX7" fmla="*/ 544021 w 1081548"/>
                  <a:gd name="connsiteY7" fmla="*/ 76 h 1634887"/>
                  <a:gd name="connsiteX8" fmla="*/ 636977 w 1081548"/>
                  <a:gd name="connsiteY8" fmla="*/ 86970 h 1634887"/>
                  <a:gd name="connsiteX9" fmla="*/ 636977 w 1081548"/>
                  <a:gd name="connsiteY9" fmla="*/ 806368 h 1634887"/>
                  <a:gd name="connsiteX10" fmla="*/ 657184 w 1081548"/>
                  <a:gd name="connsiteY10" fmla="*/ 826575 h 1634887"/>
                  <a:gd name="connsiteX11" fmla="*/ 677392 w 1081548"/>
                  <a:gd name="connsiteY11" fmla="*/ 806368 h 1634887"/>
                  <a:gd name="connsiteX12" fmla="*/ 677392 w 1081548"/>
                  <a:gd name="connsiteY12" fmla="*/ 210237 h 1634887"/>
                  <a:gd name="connsiteX13" fmla="*/ 776410 w 1081548"/>
                  <a:gd name="connsiteY13" fmla="*/ 119302 h 1634887"/>
                  <a:gd name="connsiteX14" fmla="*/ 859262 w 1081548"/>
                  <a:gd name="connsiteY14" fmla="*/ 214279 h 1634887"/>
                  <a:gd name="connsiteX15" fmla="*/ 859262 w 1081548"/>
                  <a:gd name="connsiteY15" fmla="*/ 806368 h 1634887"/>
                  <a:gd name="connsiteX16" fmla="*/ 879470 w 1081548"/>
                  <a:gd name="connsiteY16" fmla="*/ 826575 h 1634887"/>
                  <a:gd name="connsiteX17" fmla="*/ 899678 w 1081548"/>
                  <a:gd name="connsiteY17" fmla="*/ 806368 h 1634887"/>
                  <a:gd name="connsiteX18" fmla="*/ 899678 w 1081548"/>
                  <a:gd name="connsiteY18" fmla="*/ 410295 h 1634887"/>
                  <a:gd name="connsiteX19" fmla="*/ 990613 w 1081548"/>
                  <a:gd name="connsiteY19" fmla="*/ 321380 h 1634887"/>
                  <a:gd name="connsiteX20" fmla="*/ 1081548 w 1081548"/>
                  <a:gd name="connsiteY20" fmla="*/ 412315 h 1634887"/>
                  <a:gd name="connsiteX21" fmla="*/ 1081548 w 1081548"/>
                  <a:gd name="connsiteY21" fmla="*/ 1109485 h 1634887"/>
                  <a:gd name="connsiteX22" fmla="*/ 919886 w 1081548"/>
                  <a:gd name="connsiteY22" fmla="*/ 1533848 h 1634887"/>
                  <a:gd name="connsiteX23" fmla="*/ 919886 w 1081548"/>
                  <a:gd name="connsiteY23" fmla="*/ 1634887 h 1634887"/>
                  <a:gd name="connsiteX24" fmla="*/ 333859 w 1081548"/>
                  <a:gd name="connsiteY24" fmla="*/ 1634887 h 1634887"/>
                  <a:gd name="connsiteX25" fmla="*/ 333859 w 1081548"/>
                  <a:gd name="connsiteY25" fmla="*/ 1483329 h 1634887"/>
                  <a:gd name="connsiteX26" fmla="*/ 111574 w 1081548"/>
                  <a:gd name="connsiteY26" fmla="*/ 1311563 h 1634887"/>
                  <a:gd name="connsiteX27" fmla="*/ 73179 w 1081548"/>
                  <a:gd name="connsiteY27" fmla="*/ 1254981 h 1634887"/>
                  <a:gd name="connsiteX28" fmla="*/ 0 w 1081548"/>
                  <a:gd name="connsiteY28" fmla="*/ 925677 h 1634887"/>
                  <a:gd name="connsiteX29" fmla="*/ 31092 w 1081548"/>
                  <a:gd name="connsiteY29" fmla="*/ 885441 h 1634887"/>
                  <a:gd name="connsiteX30" fmla="*/ 182650 w 1081548"/>
                  <a:gd name="connsiteY30" fmla="*/ 885441 h 1634887"/>
                  <a:gd name="connsiteX31" fmla="*/ 182650 w 1081548"/>
                  <a:gd name="connsiteY31" fmla="*/ 808713 h 1634887"/>
                  <a:gd name="connsiteX32" fmla="*/ 230800 w 1081548"/>
                  <a:gd name="connsiteY32" fmla="*/ 1020570 h 1634887"/>
                  <a:gd name="connsiteX33" fmla="*/ 234841 w 1081548"/>
                  <a:gd name="connsiteY33" fmla="*/ 1020570 h 1634887"/>
                  <a:gd name="connsiteX34" fmla="*/ 234841 w 1081548"/>
                  <a:gd name="connsiteY34" fmla="*/ 210237 h 1634887"/>
                  <a:gd name="connsiteX35" fmla="*/ 260101 w 1081548"/>
                  <a:gd name="connsiteY35" fmla="*/ 150119 h 163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81548" h="1634887">
                    <a:moveTo>
                      <a:pt x="260101" y="150119"/>
                    </a:moveTo>
                    <a:cubicBezTo>
                      <a:pt x="275762" y="134458"/>
                      <a:pt x="297485" y="124355"/>
                      <a:pt x="321735" y="123344"/>
                    </a:cubicBezTo>
                    <a:cubicBezTo>
                      <a:pt x="370233" y="121323"/>
                      <a:pt x="412670" y="159718"/>
                      <a:pt x="414691" y="210237"/>
                    </a:cubicBezTo>
                    <a:lnTo>
                      <a:pt x="414691" y="806368"/>
                    </a:lnTo>
                    <a:cubicBezTo>
                      <a:pt x="414691" y="818492"/>
                      <a:pt x="422774" y="826575"/>
                      <a:pt x="434898" y="826575"/>
                    </a:cubicBezTo>
                    <a:cubicBezTo>
                      <a:pt x="447023" y="826575"/>
                      <a:pt x="455106" y="818492"/>
                      <a:pt x="455106" y="806368"/>
                    </a:cubicBezTo>
                    <a:lnTo>
                      <a:pt x="455106" y="86970"/>
                    </a:lnTo>
                    <a:cubicBezTo>
                      <a:pt x="457127" y="38471"/>
                      <a:pt x="495522" y="76"/>
                      <a:pt x="544021" y="76"/>
                    </a:cubicBezTo>
                    <a:cubicBezTo>
                      <a:pt x="592519" y="-1945"/>
                      <a:pt x="634956" y="36450"/>
                      <a:pt x="636977" y="86970"/>
                    </a:cubicBezTo>
                    <a:lnTo>
                      <a:pt x="636977" y="806368"/>
                    </a:lnTo>
                    <a:cubicBezTo>
                      <a:pt x="636977" y="818492"/>
                      <a:pt x="645060" y="826575"/>
                      <a:pt x="657184" y="826575"/>
                    </a:cubicBezTo>
                    <a:cubicBezTo>
                      <a:pt x="669309" y="826575"/>
                      <a:pt x="677392" y="818492"/>
                      <a:pt x="677392" y="806368"/>
                    </a:cubicBezTo>
                    <a:lnTo>
                      <a:pt x="677392" y="210237"/>
                    </a:lnTo>
                    <a:cubicBezTo>
                      <a:pt x="677392" y="155676"/>
                      <a:pt x="721849" y="113240"/>
                      <a:pt x="776410" y="119302"/>
                    </a:cubicBezTo>
                    <a:cubicBezTo>
                      <a:pt x="824909" y="125365"/>
                      <a:pt x="859262" y="165780"/>
                      <a:pt x="859262" y="214279"/>
                    </a:cubicBezTo>
                    <a:lnTo>
                      <a:pt x="859262" y="806368"/>
                    </a:lnTo>
                    <a:cubicBezTo>
                      <a:pt x="859262" y="818492"/>
                      <a:pt x="867345" y="826575"/>
                      <a:pt x="879470" y="826575"/>
                    </a:cubicBezTo>
                    <a:cubicBezTo>
                      <a:pt x="891595" y="826575"/>
                      <a:pt x="899678" y="818492"/>
                      <a:pt x="899678" y="806368"/>
                    </a:cubicBezTo>
                    <a:lnTo>
                      <a:pt x="899678" y="410295"/>
                    </a:lnTo>
                    <a:cubicBezTo>
                      <a:pt x="899678" y="361796"/>
                      <a:pt x="940094" y="321380"/>
                      <a:pt x="990613" y="321380"/>
                    </a:cubicBezTo>
                    <a:cubicBezTo>
                      <a:pt x="1041133" y="321380"/>
                      <a:pt x="1081548" y="361796"/>
                      <a:pt x="1081548" y="412315"/>
                    </a:cubicBezTo>
                    <a:lnTo>
                      <a:pt x="1081548" y="1109485"/>
                    </a:lnTo>
                    <a:cubicBezTo>
                      <a:pt x="1081548" y="1380269"/>
                      <a:pt x="919886" y="1390373"/>
                      <a:pt x="919886" y="1533848"/>
                    </a:cubicBezTo>
                    <a:lnTo>
                      <a:pt x="919886" y="1634887"/>
                    </a:lnTo>
                    <a:lnTo>
                      <a:pt x="333859" y="1634887"/>
                    </a:lnTo>
                    <a:lnTo>
                      <a:pt x="333859" y="1483329"/>
                    </a:lnTo>
                    <a:lnTo>
                      <a:pt x="111574" y="1311563"/>
                    </a:lnTo>
                    <a:cubicBezTo>
                      <a:pt x="93387" y="1297417"/>
                      <a:pt x="79241" y="1277209"/>
                      <a:pt x="73179" y="1254981"/>
                    </a:cubicBezTo>
                    <a:lnTo>
                      <a:pt x="0" y="925677"/>
                    </a:lnTo>
                    <a:lnTo>
                      <a:pt x="31092" y="885441"/>
                    </a:lnTo>
                    <a:lnTo>
                      <a:pt x="182650" y="885441"/>
                    </a:lnTo>
                    <a:lnTo>
                      <a:pt x="182650" y="808713"/>
                    </a:lnTo>
                    <a:lnTo>
                      <a:pt x="230800" y="1020570"/>
                    </a:lnTo>
                    <a:cubicBezTo>
                      <a:pt x="230800" y="1022591"/>
                      <a:pt x="234841" y="1022591"/>
                      <a:pt x="234841" y="1020570"/>
                    </a:cubicBezTo>
                    <a:lnTo>
                      <a:pt x="234841" y="210237"/>
                    </a:lnTo>
                    <a:cubicBezTo>
                      <a:pt x="234841" y="186998"/>
                      <a:pt x="244439" y="165780"/>
                      <a:pt x="260101" y="15011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0141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0B7934-0E54-4B48-8FD7-FEB01CD6A1BF}"/>
                </a:ext>
              </a:extLst>
            </p:cNvPr>
            <p:cNvSpPr txBox="1"/>
            <p:nvPr/>
          </p:nvSpPr>
          <p:spPr>
            <a:xfrm>
              <a:off x="6534905" y="4016493"/>
              <a:ext cx="2026400" cy="70788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noProof="1"/>
                <a:t>Reduced length of stay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4EF532C-D846-46C9-AE26-8636F2DA46EE}"/>
                </a:ext>
              </a:extLst>
            </p:cNvPr>
            <p:cNvGrpSpPr/>
            <p:nvPr/>
          </p:nvGrpSpPr>
          <p:grpSpPr>
            <a:xfrm>
              <a:off x="842055" y="4318023"/>
              <a:ext cx="2532858" cy="1432724"/>
              <a:chOff x="848418" y="2756307"/>
              <a:chExt cx="3657395" cy="191029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871E44-51D2-4445-8C30-B5F3208CE295}"/>
                  </a:ext>
                </a:extLst>
              </p:cNvPr>
              <p:cNvSpPr txBox="1"/>
              <p:nvPr/>
            </p:nvSpPr>
            <p:spPr>
              <a:xfrm>
                <a:off x="848418" y="2756307"/>
                <a:ext cx="3434708" cy="533479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r"/>
                <a:r>
                  <a:rPr lang="en-US" sz="2000" b="1" noProof="1"/>
                  <a:t>Improved patient care 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ED79AB-07F6-4ACC-824B-73F9F412EADC}"/>
                  </a:ext>
                </a:extLst>
              </p:cNvPr>
              <p:cNvSpPr txBox="1"/>
              <p:nvPr/>
            </p:nvSpPr>
            <p:spPr>
              <a:xfrm>
                <a:off x="1126230" y="3230314"/>
                <a:ext cx="3379583" cy="1436287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GB" sz="1600" noProof="1"/>
                  <a:t>closer monitoring of patients, privacy</a:t>
                </a:r>
              </a:p>
              <a:p>
                <a:r>
                  <a:rPr lang="en-GB" sz="1600" noProof="1"/>
                  <a:t>As reported by health workers.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944272-2B2D-4FE4-92A7-A206E989C243}"/>
                </a:ext>
              </a:extLst>
            </p:cNvPr>
            <p:cNvSpPr txBox="1"/>
            <p:nvPr/>
          </p:nvSpPr>
          <p:spPr>
            <a:xfrm>
              <a:off x="5645622" y="1690123"/>
              <a:ext cx="202640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noProof="1"/>
                <a:t>Reduced mortality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D4C81AF-46FD-47C3-ADE4-95C8C0ABA7C1}"/>
                </a:ext>
              </a:extLst>
            </p:cNvPr>
            <p:cNvSpPr txBox="1"/>
            <p:nvPr/>
          </p:nvSpPr>
          <p:spPr>
            <a:xfrm>
              <a:off x="994992" y="1671935"/>
              <a:ext cx="2026400" cy="1015663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US" sz="2000" b="1" noProof="1"/>
                <a:t>Improved environmental cleanliness.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8C6813F-D9E1-4648-A9AD-02B9AE04E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6888" y="920961"/>
            <a:ext cx="418298" cy="4182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9D659DE-0A41-4A91-9749-5869D91A7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364" y="1859123"/>
            <a:ext cx="418298" cy="41829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3E144A8-A499-4E5D-A678-3DCBBF233E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3283" y="3095350"/>
            <a:ext cx="476877" cy="47687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D209AEC-05F8-4244-958B-70500DCF7E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0235" y="3308752"/>
            <a:ext cx="476877" cy="47687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A08B30C-CAA6-4495-BCE0-9F881FD738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9642" y="3337763"/>
            <a:ext cx="604362" cy="60436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BA3BC84-47F4-4181-B9AA-5982C641D1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6970" y="3703686"/>
            <a:ext cx="604362" cy="60436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3B63D79-5C84-4B5C-846A-0A858635C5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489" y="1127420"/>
            <a:ext cx="592126" cy="59212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0A01D0D-62FD-49DC-BDAF-EE2900EDD3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0861" y="2101094"/>
            <a:ext cx="592126" cy="5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48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13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426543-F7FD-43A9-AE21-C3F13DF40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Male medical ward: </a:t>
            </a:r>
            <a:br>
              <a:rPr lang="en-GB" dirty="0"/>
            </a:br>
            <a:r>
              <a:rPr lang="en-GB" dirty="0"/>
              <a:t>342 mortalities in 2019 vs 159 in 2022</a:t>
            </a:r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DBE47029-255B-4DA5-8E1A-7EBCEC5DDF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194050"/>
              </p:ext>
            </p:extLst>
          </p:nvPr>
        </p:nvGraphicFramePr>
        <p:xfrm>
          <a:off x="838200" y="1464059"/>
          <a:ext cx="10515600" cy="3488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43759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14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426543-F7FD-43A9-AE21-C3F13DF40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Female medical ward: </a:t>
            </a:r>
            <a:br>
              <a:rPr lang="en-GB" dirty="0"/>
            </a:br>
            <a:r>
              <a:rPr lang="en-GB" dirty="0"/>
              <a:t>15 mortalities in 2019 vs 10 in 2022</a:t>
            </a: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55B91C7D-55E1-4731-981E-F3CD8BDA33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5897041"/>
              </p:ext>
            </p:extLst>
          </p:nvPr>
        </p:nvGraphicFramePr>
        <p:xfrm>
          <a:off x="838200" y="1479765"/>
          <a:ext cx="10927829" cy="3689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72991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15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426543-F7FD-43A9-AE21-C3F13DF40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214" y="366734"/>
            <a:ext cx="6156158" cy="952213"/>
          </a:xfrm>
        </p:spPr>
        <p:txBody>
          <a:bodyPr/>
          <a:lstStyle/>
          <a:p>
            <a:pPr algn="ctr"/>
            <a:r>
              <a:rPr lang="en-GB" dirty="0"/>
              <a:t>‘no bed sharing’ policy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A0F17E7-2830-450A-861E-5773709F392F}"/>
              </a:ext>
            </a:extLst>
          </p:cNvPr>
          <p:cNvSpPr txBox="1">
            <a:spLocks/>
          </p:cNvSpPr>
          <p:nvPr/>
        </p:nvSpPr>
        <p:spPr>
          <a:xfrm>
            <a:off x="1271948" y="4678584"/>
            <a:ext cx="9932690" cy="50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Before							After</a:t>
            </a:r>
          </a:p>
        </p:txBody>
      </p:sp>
      <p:pic>
        <p:nvPicPr>
          <p:cNvPr id="14" name="Picture 2" descr="C:\Users\Martin\Desktop\WPSW\Before.jpg">
            <a:extLst>
              <a:ext uri="{FF2B5EF4-FFF2-40B4-BE49-F238E27FC236}">
                <a16:creationId xmlns:a16="http://schemas.microsoft.com/office/drawing/2014/main" id="{E2CE8A63-93C0-4287-8372-16717DCB78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481" y="1380999"/>
            <a:ext cx="4243530" cy="323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Martin\Desktop\WPSW\After.jpg">
            <a:extLst>
              <a:ext uri="{FF2B5EF4-FFF2-40B4-BE49-F238E27FC236}">
                <a16:creationId xmlns:a16="http://schemas.microsoft.com/office/drawing/2014/main" id="{DE1B623A-027A-47AD-8CA2-EA88406AC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6589" y="1380841"/>
            <a:ext cx="4463240" cy="323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739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16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426543-F7FD-43A9-AE21-C3F13DF40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‘no bed sharing’ policy…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5AE9494-8517-4305-A3D3-442B4F5A7A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6582014"/>
              </p:ext>
            </p:extLst>
          </p:nvPr>
        </p:nvGraphicFramePr>
        <p:xfrm>
          <a:off x="210919" y="1479765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47957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17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426543-F7FD-43A9-AE21-C3F13DF40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‘no bed sharing’ policy…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723DB50-7F00-4080-A39E-86BBE47A36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6332706"/>
              </p:ext>
            </p:extLst>
          </p:nvPr>
        </p:nvGraphicFramePr>
        <p:xfrm>
          <a:off x="436818" y="1584297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97263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18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426543-F7FD-43A9-AE21-C3F13DF40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‘no bed sharing’ policy…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C77F1DB0-E6CE-4534-8563-A3D563EE99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6091952"/>
              </p:ext>
            </p:extLst>
          </p:nvPr>
        </p:nvGraphicFramePr>
        <p:xfrm>
          <a:off x="425971" y="136890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62715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19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426543-F7FD-43A9-AE21-C3F13DF40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‘no bed sharing’ policy…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2B69AF-A804-409E-82A8-3070CEF4B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734" y="1403460"/>
            <a:ext cx="10355066" cy="3854340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 ambulance command and control Centre was set up where all ambulances within the county (public and private) have been well mapped and contacts provided.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hospital has one central admissions desk with a referral coordinator to oversee all referrals.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coordinator ensures that an escort is provided for the patient to the facility they have been referred for proper handover.</a:t>
            </a:r>
          </a:p>
          <a:p>
            <a:pPr marL="0" indent="0">
              <a:buNone/>
            </a:pPr>
            <a:endParaRPr lang="en-KE" sz="2400" dirty="0"/>
          </a:p>
        </p:txBody>
      </p:sp>
    </p:spTree>
    <p:extLst>
      <p:ext uri="{BB962C8B-B14F-4D97-AF65-F5344CB8AC3E}">
        <p14:creationId xmlns:p14="http://schemas.microsoft.com/office/powerpoint/2010/main" val="150825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F7F4B246-0784-4C9A-B39E-0A8F7DA2306C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47F36676-D355-4A3A-AD30-6B73C626B96D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ABA0A85A-ED04-4897-A07B-6079D1DDE3E8}"/>
              </a:ext>
            </a:extLst>
          </p:cNvPr>
          <p:cNvGrpSpPr/>
          <p:nvPr/>
        </p:nvGrpSpPr>
        <p:grpSpPr>
          <a:xfrm>
            <a:off x="3258536" y="990431"/>
            <a:ext cx="7955283" cy="3858878"/>
            <a:chOff x="594359" y="1640990"/>
            <a:chExt cx="7955283" cy="385887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4A75D0B-2370-4262-B603-C37A71A2F17B}"/>
                </a:ext>
              </a:extLst>
            </p:cNvPr>
            <p:cNvGrpSpPr/>
            <p:nvPr/>
          </p:nvGrpSpPr>
          <p:grpSpPr>
            <a:xfrm>
              <a:off x="594359" y="1678466"/>
              <a:ext cx="3749040" cy="971550"/>
              <a:chOff x="792480" y="1531620"/>
              <a:chExt cx="4998720" cy="129540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ACE83E1-0A57-425E-8CC4-080CA60F94CA}"/>
                  </a:ext>
                </a:extLst>
              </p:cNvPr>
              <p:cNvSpPr/>
              <p:nvPr/>
            </p:nvSpPr>
            <p:spPr>
              <a:xfrm>
                <a:off x="2179320" y="1531620"/>
                <a:ext cx="3611880" cy="1295400"/>
              </a:xfrm>
              <a:prstGeom prst="roundRect">
                <a:avLst>
                  <a:gd name="adj" fmla="val 7843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A5EF323-3A84-42E3-8A25-418FB7E44B58}"/>
                  </a:ext>
                </a:extLst>
              </p:cNvPr>
              <p:cNvSpPr/>
              <p:nvPr/>
            </p:nvSpPr>
            <p:spPr>
              <a:xfrm>
                <a:off x="792480" y="1531620"/>
                <a:ext cx="1295400" cy="1295400"/>
              </a:xfrm>
              <a:prstGeom prst="roundRect">
                <a:avLst>
                  <a:gd name="adj" fmla="val 784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A449578-10F1-420D-ACC2-BB16E577ECF2}"/>
                  </a:ext>
                </a:extLst>
              </p:cNvPr>
              <p:cNvGrpSpPr/>
              <p:nvPr/>
            </p:nvGrpSpPr>
            <p:grpSpPr>
              <a:xfrm>
                <a:off x="1941195" y="1686545"/>
                <a:ext cx="384810" cy="985550"/>
                <a:chOff x="1941195" y="1691562"/>
                <a:chExt cx="384810" cy="985550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3F1EB33A-883E-467B-A3DC-C08C02B867DA}"/>
                    </a:ext>
                  </a:extLst>
                </p:cNvPr>
                <p:cNvGrpSpPr/>
                <p:nvPr/>
              </p:nvGrpSpPr>
              <p:grpSpPr>
                <a:xfrm>
                  <a:off x="1941195" y="1691562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37B29570-C119-451C-B7E1-6FC9D71AC2C4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36913504-E88C-432A-9403-BE38473283D0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77A7742F-97B4-4024-837D-3A210F965C77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35" name="Rectangle: Rounded Corners 34">
                      <a:extLst>
                        <a:ext uri="{FF2B5EF4-FFF2-40B4-BE49-F238E27FC236}">
                          <a16:creationId xmlns:a16="http://schemas.microsoft.com/office/drawing/2014/main" id="{81893328-C2F4-41B7-B5FF-D2DA7DBE7D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36" name="Rectangle: Rounded Corners 35">
                      <a:extLst>
                        <a:ext uri="{FF2B5EF4-FFF2-40B4-BE49-F238E27FC236}">
                          <a16:creationId xmlns:a16="http://schemas.microsoft.com/office/drawing/2014/main" id="{68788D80-2EE6-45E3-9AFA-2AA0813DA5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FC4DE06-0D2D-4170-AF88-620D638DD39C}"/>
                    </a:ext>
                  </a:extLst>
                </p:cNvPr>
                <p:cNvGrpSpPr/>
                <p:nvPr/>
              </p:nvGrpSpPr>
              <p:grpSpPr>
                <a:xfrm>
                  <a:off x="1941195" y="1979006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27" name="Rectangle: Rounded Corners 26">
                    <a:extLst>
                      <a:ext uri="{FF2B5EF4-FFF2-40B4-BE49-F238E27FC236}">
                        <a16:creationId xmlns:a16="http://schemas.microsoft.com/office/drawing/2014/main" id="{9CD844A6-2FF1-4F2E-9B4E-CC3F2A781DFA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C4469801-7739-48EE-BA1B-DFD82154853D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1267BD88-496C-4CAD-9FE8-2FC52A678BFE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30" name="Rectangle: Rounded Corners 29">
                      <a:extLst>
                        <a:ext uri="{FF2B5EF4-FFF2-40B4-BE49-F238E27FC236}">
                          <a16:creationId xmlns:a16="http://schemas.microsoft.com/office/drawing/2014/main" id="{46180D6B-F02F-4B05-9293-2852A37C90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31" name="Rectangle: Rounded Corners 30">
                      <a:extLst>
                        <a:ext uri="{FF2B5EF4-FFF2-40B4-BE49-F238E27FC236}">
                          <a16:creationId xmlns:a16="http://schemas.microsoft.com/office/drawing/2014/main" id="{81309074-595D-4DCB-8D96-B3C230E8E5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FAE334CA-3A6A-47E0-A8C4-5F1BD33924C6}"/>
                    </a:ext>
                  </a:extLst>
                </p:cNvPr>
                <p:cNvGrpSpPr/>
                <p:nvPr/>
              </p:nvGrpSpPr>
              <p:grpSpPr>
                <a:xfrm>
                  <a:off x="1941195" y="2266450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22" name="Rectangle: Rounded Corners 21">
                    <a:extLst>
                      <a:ext uri="{FF2B5EF4-FFF2-40B4-BE49-F238E27FC236}">
                        <a16:creationId xmlns:a16="http://schemas.microsoft.com/office/drawing/2014/main" id="{3545B353-0E8A-427D-B9D7-720AD3EBE504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3" name="Rectangle: Rounded Corners 22">
                    <a:extLst>
                      <a:ext uri="{FF2B5EF4-FFF2-40B4-BE49-F238E27FC236}">
                        <a16:creationId xmlns:a16="http://schemas.microsoft.com/office/drawing/2014/main" id="{71207A87-02F8-4B97-B7AA-21446EE62580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532D1144-D1AA-4884-B4B7-DD355976C1E0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25" name="Rectangle: Rounded Corners 24">
                      <a:extLst>
                        <a:ext uri="{FF2B5EF4-FFF2-40B4-BE49-F238E27FC236}">
                          <a16:creationId xmlns:a16="http://schemas.microsoft.com/office/drawing/2014/main" id="{63568A68-6901-4DF1-BE73-17EC678F37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26" name="Rectangle: Rounded Corners 25">
                      <a:extLst>
                        <a:ext uri="{FF2B5EF4-FFF2-40B4-BE49-F238E27FC236}">
                          <a16:creationId xmlns:a16="http://schemas.microsoft.com/office/drawing/2014/main" id="{712871B8-D887-4F69-AD5A-F9EB89AA70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5201AEDD-547F-4264-BE86-D1A6D72F9259}"/>
                    </a:ext>
                  </a:extLst>
                </p:cNvPr>
                <p:cNvGrpSpPr/>
                <p:nvPr/>
              </p:nvGrpSpPr>
              <p:grpSpPr>
                <a:xfrm>
                  <a:off x="1941195" y="2553895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17" name="Rectangle: Rounded Corners 16">
                    <a:extLst>
                      <a:ext uri="{FF2B5EF4-FFF2-40B4-BE49-F238E27FC236}">
                        <a16:creationId xmlns:a16="http://schemas.microsoft.com/office/drawing/2014/main" id="{5B8ACAE9-71D1-4AE6-9B10-F855EF411F2C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4965F5C9-4A82-444C-90F6-24DC69676B42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CAEEE7C7-2C53-4E7D-989A-13E4B79CBEDE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20" name="Rectangle: Rounded Corners 19">
                      <a:extLst>
                        <a:ext uri="{FF2B5EF4-FFF2-40B4-BE49-F238E27FC236}">
                          <a16:creationId xmlns:a16="http://schemas.microsoft.com/office/drawing/2014/main" id="{B747A4F1-A261-459D-A48F-57841F9FB6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21" name="Rectangle: Rounded Corners 20">
                      <a:extLst>
                        <a:ext uri="{FF2B5EF4-FFF2-40B4-BE49-F238E27FC236}">
                          <a16:creationId xmlns:a16="http://schemas.microsoft.com/office/drawing/2014/main" id="{8B5F7046-E131-4EE9-BC73-69C4476DE5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126E3DE-0E93-478F-8DE8-33683B1B3922}"/>
                </a:ext>
              </a:extLst>
            </p:cNvPr>
            <p:cNvGrpSpPr/>
            <p:nvPr/>
          </p:nvGrpSpPr>
          <p:grpSpPr>
            <a:xfrm>
              <a:off x="4800601" y="1678466"/>
              <a:ext cx="3749040" cy="971550"/>
              <a:chOff x="792480" y="3105150"/>
              <a:chExt cx="4998720" cy="1295400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EBF09192-B274-4002-8A6A-784EBB9FC415}"/>
                  </a:ext>
                </a:extLst>
              </p:cNvPr>
              <p:cNvSpPr/>
              <p:nvPr/>
            </p:nvSpPr>
            <p:spPr>
              <a:xfrm>
                <a:off x="792480" y="3105150"/>
                <a:ext cx="3611880" cy="1295400"/>
              </a:xfrm>
              <a:prstGeom prst="roundRect">
                <a:avLst>
                  <a:gd name="adj" fmla="val 7843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D729DD8-FB36-4BBF-BBCC-18EA4D2AC356}"/>
                  </a:ext>
                </a:extLst>
              </p:cNvPr>
              <p:cNvSpPr/>
              <p:nvPr/>
            </p:nvSpPr>
            <p:spPr>
              <a:xfrm>
                <a:off x="4495800" y="3105150"/>
                <a:ext cx="1295400" cy="1295400"/>
              </a:xfrm>
              <a:prstGeom prst="roundRect">
                <a:avLst>
                  <a:gd name="adj" fmla="val 784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14AF2E2-52FB-406D-9748-D132C0CFAB4D}"/>
                  </a:ext>
                </a:extLst>
              </p:cNvPr>
              <p:cNvGrpSpPr/>
              <p:nvPr/>
            </p:nvGrpSpPr>
            <p:grpSpPr>
              <a:xfrm rot="10800000">
                <a:off x="4257675" y="3260075"/>
                <a:ext cx="384810" cy="985550"/>
                <a:chOff x="1941195" y="1691562"/>
                <a:chExt cx="384810" cy="985550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9C242AA3-2EE6-41B1-9942-138EA6C087AA}"/>
                    </a:ext>
                  </a:extLst>
                </p:cNvPr>
                <p:cNvGrpSpPr/>
                <p:nvPr/>
              </p:nvGrpSpPr>
              <p:grpSpPr>
                <a:xfrm>
                  <a:off x="1941195" y="1691562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60" name="Rectangle: Rounded Corners 59">
                    <a:extLst>
                      <a:ext uri="{FF2B5EF4-FFF2-40B4-BE49-F238E27FC236}">
                        <a16:creationId xmlns:a16="http://schemas.microsoft.com/office/drawing/2014/main" id="{A76B3862-78F0-4E21-A04C-B5DF2779A270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91CF9612-A7D7-4B13-B8AB-8D1A3124C36B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DC4F4E9B-2BDC-49AF-96CF-846D2910E1D2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63" name="Rectangle: Rounded Corners 62">
                      <a:extLst>
                        <a:ext uri="{FF2B5EF4-FFF2-40B4-BE49-F238E27FC236}">
                          <a16:creationId xmlns:a16="http://schemas.microsoft.com/office/drawing/2014/main" id="{2704E51C-6C95-449F-837A-161DD63A2B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64" name="Rectangle: Rounded Corners 63">
                      <a:extLst>
                        <a:ext uri="{FF2B5EF4-FFF2-40B4-BE49-F238E27FC236}">
                          <a16:creationId xmlns:a16="http://schemas.microsoft.com/office/drawing/2014/main" id="{C955647E-E0FF-4AED-A228-17B6BB4965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0DD9189E-BF77-46E5-AD29-F35D1F291EED}"/>
                    </a:ext>
                  </a:extLst>
                </p:cNvPr>
                <p:cNvGrpSpPr/>
                <p:nvPr/>
              </p:nvGrpSpPr>
              <p:grpSpPr>
                <a:xfrm>
                  <a:off x="1941195" y="1979006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828E2F80-79EA-424B-8699-9AD80CE475E6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6" name="Rectangle: Rounded Corners 55">
                    <a:extLst>
                      <a:ext uri="{FF2B5EF4-FFF2-40B4-BE49-F238E27FC236}">
                        <a16:creationId xmlns:a16="http://schemas.microsoft.com/office/drawing/2014/main" id="{696D45F2-1C58-40DC-A976-9278D43EAE72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FB543086-F398-4975-AFC2-E446C1EC7F4A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58" name="Rectangle: Rounded Corners 57">
                      <a:extLst>
                        <a:ext uri="{FF2B5EF4-FFF2-40B4-BE49-F238E27FC236}">
                          <a16:creationId xmlns:a16="http://schemas.microsoft.com/office/drawing/2014/main" id="{7187EC65-930C-45C8-9306-BB9A2F9FAA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59" name="Rectangle: Rounded Corners 58">
                      <a:extLst>
                        <a:ext uri="{FF2B5EF4-FFF2-40B4-BE49-F238E27FC236}">
                          <a16:creationId xmlns:a16="http://schemas.microsoft.com/office/drawing/2014/main" id="{20DCC151-4450-40E6-B561-A2365162B8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74D67BB7-1397-4D9A-992D-73C094FCE934}"/>
                    </a:ext>
                  </a:extLst>
                </p:cNvPr>
                <p:cNvGrpSpPr/>
                <p:nvPr/>
              </p:nvGrpSpPr>
              <p:grpSpPr>
                <a:xfrm>
                  <a:off x="1941195" y="2266450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50" name="Rectangle: Rounded Corners 49">
                    <a:extLst>
                      <a:ext uri="{FF2B5EF4-FFF2-40B4-BE49-F238E27FC236}">
                        <a16:creationId xmlns:a16="http://schemas.microsoft.com/office/drawing/2014/main" id="{CD1E55AE-A5D8-48B6-8F8F-50F5B1F6D20F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1" name="Rectangle: Rounded Corners 50">
                    <a:extLst>
                      <a:ext uri="{FF2B5EF4-FFF2-40B4-BE49-F238E27FC236}">
                        <a16:creationId xmlns:a16="http://schemas.microsoft.com/office/drawing/2014/main" id="{44358461-C390-44CC-A91D-566B3F264D6D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F1A42722-D7BE-434F-8178-4EFC1E5FCFA1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53" name="Rectangle: Rounded Corners 52">
                      <a:extLst>
                        <a:ext uri="{FF2B5EF4-FFF2-40B4-BE49-F238E27FC236}">
                          <a16:creationId xmlns:a16="http://schemas.microsoft.com/office/drawing/2014/main" id="{67CAE3EE-2089-4491-8EB6-07303B7B09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54" name="Rectangle: Rounded Corners 53">
                      <a:extLst>
                        <a:ext uri="{FF2B5EF4-FFF2-40B4-BE49-F238E27FC236}">
                          <a16:creationId xmlns:a16="http://schemas.microsoft.com/office/drawing/2014/main" id="{F6E16360-AD8E-432E-8509-CF0920D823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AFFA175C-8E56-4144-B0C4-BBBF0EBEC4DC}"/>
                    </a:ext>
                  </a:extLst>
                </p:cNvPr>
                <p:cNvGrpSpPr/>
                <p:nvPr/>
              </p:nvGrpSpPr>
              <p:grpSpPr>
                <a:xfrm>
                  <a:off x="1941195" y="2553895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127D6F51-635C-4499-BBD5-C7BF88B23B52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6" name="Rectangle: Rounded Corners 45">
                    <a:extLst>
                      <a:ext uri="{FF2B5EF4-FFF2-40B4-BE49-F238E27FC236}">
                        <a16:creationId xmlns:a16="http://schemas.microsoft.com/office/drawing/2014/main" id="{A3D61933-CEDB-4921-AC91-1251F0CE95D4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1A70D0E9-976B-45BC-A20C-E2520EA04461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48" name="Rectangle: Rounded Corners 47">
                      <a:extLst>
                        <a:ext uri="{FF2B5EF4-FFF2-40B4-BE49-F238E27FC236}">
                          <a16:creationId xmlns:a16="http://schemas.microsoft.com/office/drawing/2014/main" id="{8FA77413-4902-4F14-9C00-13F6933E4A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49" name="Rectangle: Rounded Corners 48">
                      <a:extLst>
                        <a:ext uri="{FF2B5EF4-FFF2-40B4-BE49-F238E27FC236}">
                          <a16:creationId xmlns:a16="http://schemas.microsoft.com/office/drawing/2014/main" id="{98DE8E35-2C43-4292-9DC0-AB2C67C4C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</p:grp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92D6023-73E4-4B69-9BEB-08EEC2E8045B}"/>
                </a:ext>
              </a:extLst>
            </p:cNvPr>
            <p:cNvSpPr txBox="1"/>
            <p:nvPr/>
          </p:nvSpPr>
          <p:spPr>
            <a:xfrm>
              <a:off x="1904205" y="1923217"/>
              <a:ext cx="1527618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b="1" noProof="1">
                  <a:solidFill>
                    <a:schemeClr val="bg1"/>
                  </a:solidFill>
                </a:rPr>
                <a:t>Background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1C7C772-7085-4A97-AD56-BC2AF6DD6D3D}"/>
                </a:ext>
              </a:extLst>
            </p:cNvPr>
            <p:cNvSpPr txBox="1"/>
            <p:nvPr/>
          </p:nvSpPr>
          <p:spPr>
            <a:xfrm>
              <a:off x="5025740" y="1640990"/>
              <a:ext cx="2194560" cy="92333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b="1" noProof="1">
                  <a:solidFill>
                    <a:schemeClr val="bg1"/>
                  </a:solidFill>
                </a:rPr>
                <a:t>Committees addressing patient safety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90E712E-F169-464F-A420-7A2BA7DF7AF5}"/>
                </a:ext>
              </a:extLst>
            </p:cNvPr>
            <p:cNvGrpSpPr/>
            <p:nvPr/>
          </p:nvGrpSpPr>
          <p:grpSpPr>
            <a:xfrm>
              <a:off x="594360" y="2851239"/>
              <a:ext cx="3749040" cy="1345301"/>
              <a:chOff x="792480" y="2767426"/>
              <a:chExt cx="4998720" cy="1793735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A636352C-9AD3-41FA-84C2-7501E88341DD}"/>
                  </a:ext>
                </a:extLst>
              </p:cNvPr>
              <p:cNvSpPr/>
              <p:nvPr/>
            </p:nvSpPr>
            <p:spPr>
              <a:xfrm>
                <a:off x="792480" y="2767426"/>
                <a:ext cx="3611880" cy="1793735"/>
              </a:xfrm>
              <a:prstGeom prst="roundRect">
                <a:avLst>
                  <a:gd name="adj" fmla="val 7843"/>
                </a:avLst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DF4858C9-E2DA-46D3-955B-FD8262CAFF19}"/>
                  </a:ext>
                </a:extLst>
              </p:cNvPr>
              <p:cNvSpPr/>
              <p:nvPr/>
            </p:nvSpPr>
            <p:spPr>
              <a:xfrm>
                <a:off x="4495800" y="3105150"/>
                <a:ext cx="1295400" cy="1295400"/>
              </a:xfrm>
              <a:prstGeom prst="roundRect">
                <a:avLst>
                  <a:gd name="adj" fmla="val 784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679B649F-BBAE-4B37-A2FA-22D7A741D50D}"/>
                  </a:ext>
                </a:extLst>
              </p:cNvPr>
              <p:cNvGrpSpPr/>
              <p:nvPr/>
            </p:nvGrpSpPr>
            <p:grpSpPr>
              <a:xfrm rot="10800000">
                <a:off x="4257675" y="3260075"/>
                <a:ext cx="384810" cy="985550"/>
                <a:chOff x="1941195" y="1691562"/>
                <a:chExt cx="384810" cy="985550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9B800EC1-4C20-42B7-BB75-EEE111192485}"/>
                    </a:ext>
                  </a:extLst>
                </p:cNvPr>
                <p:cNvGrpSpPr/>
                <p:nvPr/>
              </p:nvGrpSpPr>
              <p:grpSpPr>
                <a:xfrm>
                  <a:off x="1941195" y="1691562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96" name="Rectangle: Rounded Corners 95">
                    <a:extLst>
                      <a:ext uri="{FF2B5EF4-FFF2-40B4-BE49-F238E27FC236}">
                        <a16:creationId xmlns:a16="http://schemas.microsoft.com/office/drawing/2014/main" id="{3163F1B4-6F3B-4BA0-8AA0-9CA41F97665A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97" name="Rectangle: Rounded Corners 96">
                    <a:extLst>
                      <a:ext uri="{FF2B5EF4-FFF2-40B4-BE49-F238E27FC236}">
                        <a16:creationId xmlns:a16="http://schemas.microsoft.com/office/drawing/2014/main" id="{46C64EAE-042A-4CDD-8FA6-91C3C4AB1890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8D59F7F1-F9D2-4D96-A288-D01236574D67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99" name="Rectangle: Rounded Corners 98">
                      <a:extLst>
                        <a:ext uri="{FF2B5EF4-FFF2-40B4-BE49-F238E27FC236}">
                          <a16:creationId xmlns:a16="http://schemas.microsoft.com/office/drawing/2014/main" id="{960AE01E-EF08-4A02-8B53-8DC905A087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100" name="Rectangle: Rounded Corners 99">
                      <a:extLst>
                        <a:ext uri="{FF2B5EF4-FFF2-40B4-BE49-F238E27FC236}">
                          <a16:creationId xmlns:a16="http://schemas.microsoft.com/office/drawing/2014/main" id="{EEC8A6B6-BC7B-4337-8B57-3977DD3D42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DFF408E9-EA5F-419D-9DE6-215B9CA25063}"/>
                    </a:ext>
                  </a:extLst>
                </p:cNvPr>
                <p:cNvGrpSpPr/>
                <p:nvPr/>
              </p:nvGrpSpPr>
              <p:grpSpPr>
                <a:xfrm>
                  <a:off x="1941195" y="1979006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91" name="Rectangle: Rounded Corners 90">
                    <a:extLst>
                      <a:ext uri="{FF2B5EF4-FFF2-40B4-BE49-F238E27FC236}">
                        <a16:creationId xmlns:a16="http://schemas.microsoft.com/office/drawing/2014/main" id="{DF22B8E4-4172-486E-803C-C6BD1F89553F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92" name="Rectangle: Rounded Corners 91">
                    <a:extLst>
                      <a:ext uri="{FF2B5EF4-FFF2-40B4-BE49-F238E27FC236}">
                        <a16:creationId xmlns:a16="http://schemas.microsoft.com/office/drawing/2014/main" id="{E0CDDC2A-73DE-4B66-BBE9-C5EE8903C3FA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EBA84FD6-3FA5-4D3F-B9F0-ACDC94A8E0FB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94" name="Rectangle: Rounded Corners 93">
                      <a:extLst>
                        <a:ext uri="{FF2B5EF4-FFF2-40B4-BE49-F238E27FC236}">
                          <a16:creationId xmlns:a16="http://schemas.microsoft.com/office/drawing/2014/main" id="{162C4167-DCF5-4873-9D90-FA5E3FA47A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95" name="Rectangle: Rounded Corners 94">
                      <a:extLst>
                        <a:ext uri="{FF2B5EF4-FFF2-40B4-BE49-F238E27FC236}">
                          <a16:creationId xmlns:a16="http://schemas.microsoft.com/office/drawing/2014/main" id="{B15F947D-1B0D-483B-B765-DA30A5BC67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D7DEC09A-542B-443A-BA27-58E1BD632C69}"/>
                    </a:ext>
                  </a:extLst>
                </p:cNvPr>
                <p:cNvGrpSpPr/>
                <p:nvPr/>
              </p:nvGrpSpPr>
              <p:grpSpPr>
                <a:xfrm>
                  <a:off x="1941195" y="2266450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86" name="Rectangle: Rounded Corners 85">
                    <a:extLst>
                      <a:ext uri="{FF2B5EF4-FFF2-40B4-BE49-F238E27FC236}">
                        <a16:creationId xmlns:a16="http://schemas.microsoft.com/office/drawing/2014/main" id="{A5DCD276-8F4B-4001-AF30-FFF05079F9C7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87" name="Rectangle: Rounded Corners 86">
                    <a:extLst>
                      <a:ext uri="{FF2B5EF4-FFF2-40B4-BE49-F238E27FC236}">
                        <a16:creationId xmlns:a16="http://schemas.microsoft.com/office/drawing/2014/main" id="{690DDDC7-CEFF-4170-BAFE-175F3EDACF23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6CFD35A5-9DF4-498E-B972-35BD002C1E0E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89" name="Rectangle: Rounded Corners 88">
                      <a:extLst>
                        <a:ext uri="{FF2B5EF4-FFF2-40B4-BE49-F238E27FC236}">
                          <a16:creationId xmlns:a16="http://schemas.microsoft.com/office/drawing/2014/main" id="{4F478902-CD49-4737-9BEE-B5EB571819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90" name="Rectangle: Rounded Corners 89">
                      <a:extLst>
                        <a:ext uri="{FF2B5EF4-FFF2-40B4-BE49-F238E27FC236}">
                          <a16:creationId xmlns:a16="http://schemas.microsoft.com/office/drawing/2014/main" id="{8F8D93C1-D7C9-4132-A79F-611F4A62C1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DDA1F2D0-398F-4E64-9DDC-68B475C4E0A5}"/>
                    </a:ext>
                  </a:extLst>
                </p:cNvPr>
                <p:cNvGrpSpPr/>
                <p:nvPr/>
              </p:nvGrpSpPr>
              <p:grpSpPr>
                <a:xfrm>
                  <a:off x="1941195" y="2553895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81" name="Rectangle: Rounded Corners 80">
                    <a:extLst>
                      <a:ext uri="{FF2B5EF4-FFF2-40B4-BE49-F238E27FC236}">
                        <a16:creationId xmlns:a16="http://schemas.microsoft.com/office/drawing/2014/main" id="{E42656CE-3E09-472F-86C9-2760CB30ED93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82" name="Rectangle: Rounded Corners 81">
                    <a:extLst>
                      <a:ext uri="{FF2B5EF4-FFF2-40B4-BE49-F238E27FC236}">
                        <a16:creationId xmlns:a16="http://schemas.microsoft.com/office/drawing/2014/main" id="{E332DCC2-1395-4E74-99CF-E1C1DD385BD4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BA587B15-6674-4EDB-BFCC-98873EDCBD61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84" name="Rectangle: Rounded Corners 83">
                      <a:extLst>
                        <a:ext uri="{FF2B5EF4-FFF2-40B4-BE49-F238E27FC236}">
                          <a16:creationId xmlns:a16="http://schemas.microsoft.com/office/drawing/2014/main" id="{06DB331E-19F8-4904-A9BA-B7B8B839A7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85" name="Rectangle: Rounded Corners 84">
                      <a:extLst>
                        <a:ext uri="{FF2B5EF4-FFF2-40B4-BE49-F238E27FC236}">
                          <a16:creationId xmlns:a16="http://schemas.microsoft.com/office/drawing/2014/main" id="{5629D126-1C54-4BD3-9A91-26DFD2A57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</p:grp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18E7C40-DA8F-4A25-B522-84BA25DEEF17}"/>
                </a:ext>
              </a:extLst>
            </p:cNvPr>
            <p:cNvGrpSpPr/>
            <p:nvPr/>
          </p:nvGrpSpPr>
          <p:grpSpPr>
            <a:xfrm>
              <a:off x="4800600" y="3104533"/>
              <a:ext cx="3749040" cy="971550"/>
              <a:chOff x="792480" y="1531620"/>
              <a:chExt cx="4998720" cy="1295400"/>
            </a:xfrm>
          </p:grpSpPr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9E0D437C-612B-4CB4-94B3-C9FF82639B0B}"/>
                  </a:ext>
                </a:extLst>
              </p:cNvPr>
              <p:cNvSpPr/>
              <p:nvPr/>
            </p:nvSpPr>
            <p:spPr>
              <a:xfrm>
                <a:off x="2179320" y="1531620"/>
                <a:ext cx="3611880" cy="1295400"/>
              </a:xfrm>
              <a:prstGeom prst="roundRect">
                <a:avLst>
                  <a:gd name="adj" fmla="val 7843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0C5AAD2E-CD43-466E-8416-8A4DA2381812}"/>
                  </a:ext>
                </a:extLst>
              </p:cNvPr>
              <p:cNvSpPr/>
              <p:nvPr/>
            </p:nvSpPr>
            <p:spPr>
              <a:xfrm>
                <a:off x="792480" y="1531620"/>
                <a:ext cx="1295400" cy="1295400"/>
              </a:xfrm>
              <a:prstGeom prst="roundRect">
                <a:avLst>
                  <a:gd name="adj" fmla="val 784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D75BD878-B3D8-443A-9A72-21FAC77F47D2}"/>
                  </a:ext>
                </a:extLst>
              </p:cNvPr>
              <p:cNvGrpSpPr/>
              <p:nvPr/>
            </p:nvGrpSpPr>
            <p:grpSpPr>
              <a:xfrm>
                <a:off x="1941195" y="1686545"/>
                <a:ext cx="384810" cy="985550"/>
                <a:chOff x="1941195" y="1691562"/>
                <a:chExt cx="384810" cy="985550"/>
              </a:xfrm>
            </p:grpSpPr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CD6E0235-4409-443E-BF1B-FB70EC5403AE}"/>
                    </a:ext>
                  </a:extLst>
                </p:cNvPr>
                <p:cNvGrpSpPr/>
                <p:nvPr/>
              </p:nvGrpSpPr>
              <p:grpSpPr>
                <a:xfrm>
                  <a:off x="1941195" y="1691562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124" name="Rectangle: Rounded Corners 123">
                    <a:extLst>
                      <a:ext uri="{FF2B5EF4-FFF2-40B4-BE49-F238E27FC236}">
                        <a16:creationId xmlns:a16="http://schemas.microsoft.com/office/drawing/2014/main" id="{5D75E1AC-0F72-4FE9-BEDE-0F947A176B74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25" name="Rectangle: Rounded Corners 124">
                    <a:extLst>
                      <a:ext uri="{FF2B5EF4-FFF2-40B4-BE49-F238E27FC236}">
                        <a16:creationId xmlns:a16="http://schemas.microsoft.com/office/drawing/2014/main" id="{F66B204D-F6A2-48FD-B2A7-3978BE7E4A4B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4BB394DD-2611-420F-99E7-1C63CAD3A9B2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127" name="Rectangle: Rounded Corners 126">
                      <a:extLst>
                        <a:ext uri="{FF2B5EF4-FFF2-40B4-BE49-F238E27FC236}">
                          <a16:creationId xmlns:a16="http://schemas.microsoft.com/office/drawing/2014/main" id="{A83A36FE-089A-42F1-9D17-1BB2F9AE22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128" name="Rectangle: Rounded Corners 127">
                      <a:extLst>
                        <a:ext uri="{FF2B5EF4-FFF2-40B4-BE49-F238E27FC236}">
                          <a16:creationId xmlns:a16="http://schemas.microsoft.com/office/drawing/2014/main" id="{C1288105-9B1C-45AA-A0DF-A0B7F34378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77C206CA-0677-4761-BEDC-483A9090E2E2}"/>
                    </a:ext>
                  </a:extLst>
                </p:cNvPr>
                <p:cNvGrpSpPr/>
                <p:nvPr/>
              </p:nvGrpSpPr>
              <p:grpSpPr>
                <a:xfrm>
                  <a:off x="1941195" y="1979006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119" name="Rectangle: Rounded Corners 118">
                    <a:extLst>
                      <a:ext uri="{FF2B5EF4-FFF2-40B4-BE49-F238E27FC236}">
                        <a16:creationId xmlns:a16="http://schemas.microsoft.com/office/drawing/2014/main" id="{ECE5A391-2DCF-4288-A34A-FBA641A26ECD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20" name="Rectangle: Rounded Corners 119">
                    <a:extLst>
                      <a:ext uri="{FF2B5EF4-FFF2-40B4-BE49-F238E27FC236}">
                        <a16:creationId xmlns:a16="http://schemas.microsoft.com/office/drawing/2014/main" id="{ACC3D71F-D249-4C68-AD98-9D2D2D21AA6A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121" name="Group 120">
                    <a:extLst>
                      <a:ext uri="{FF2B5EF4-FFF2-40B4-BE49-F238E27FC236}">
                        <a16:creationId xmlns:a16="http://schemas.microsoft.com/office/drawing/2014/main" id="{38E3E2EE-1289-470F-A647-E1D30F5CBB6B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122" name="Rectangle: Rounded Corners 121">
                      <a:extLst>
                        <a:ext uri="{FF2B5EF4-FFF2-40B4-BE49-F238E27FC236}">
                          <a16:creationId xmlns:a16="http://schemas.microsoft.com/office/drawing/2014/main" id="{CDF9D013-2B5C-49FF-BFB0-DA9685F9D2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123" name="Rectangle: Rounded Corners 122">
                      <a:extLst>
                        <a:ext uri="{FF2B5EF4-FFF2-40B4-BE49-F238E27FC236}">
                          <a16:creationId xmlns:a16="http://schemas.microsoft.com/office/drawing/2014/main" id="{E00567A5-148C-4B86-9FEB-DDE61F71F8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C16E01BD-3E4E-4D62-92E9-2C8A93B27993}"/>
                    </a:ext>
                  </a:extLst>
                </p:cNvPr>
                <p:cNvGrpSpPr/>
                <p:nvPr/>
              </p:nvGrpSpPr>
              <p:grpSpPr>
                <a:xfrm>
                  <a:off x="1941195" y="2266450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114" name="Rectangle: Rounded Corners 113">
                    <a:extLst>
                      <a:ext uri="{FF2B5EF4-FFF2-40B4-BE49-F238E27FC236}">
                        <a16:creationId xmlns:a16="http://schemas.microsoft.com/office/drawing/2014/main" id="{DB276CCD-EB61-42D4-8186-F0220F7EF9DA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15" name="Rectangle: Rounded Corners 114">
                    <a:extLst>
                      <a:ext uri="{FF2B5EF4-FFF2-40B4-BE49-F238E27FC236}">
                        <a16:creationId xmlns:a16="http://schemas.microsoft.com/office/drawing/2014/main" id="{05117F72-7D3E-494D-B155-17ADF9192515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116" name="Group 115">
                    <a:extLst>
                      <a:ext uri="{FF2B5EF4-FFF2-40B4-BE49-F238E27FC236}">
                        <a16:creationId xmlns:a16="http://schemas.microsoft.com/office/drawing/2014/main" id="{D7548FCC-7C76-444E-A775-3CEA1DAF425D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117" name="Rectangle: Rounded Corners 116">
                      <a:extLst>
                        <a:ext uri="{FF2B5EF4-FFF2-40B4-BE49-F238E27FC236}">
                          <a16:creationId xmlns:a16="http://schemas.microsoft.com/office/drawing/2014/main" id="{AC19CB48-57DD-4A87-8B0C-21FB8AF5D1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118" name="Rectangle: Rounded Corners 117">
                      <a:extLst>
                        <a:ext uri="{FF2B5EF4-FFF2-40B4-BE49-F238E27FC236}">
                          <a16:creationId xmlns:a16="http://schemas.microsoft.com/office/drawing/2014/main" id="{0592DB26-4F27-49C8-9930-C03F974099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A663F1DC-8E4C-406C-ABD9-AA797A3ECF4E}"/>
                    </a:ext>
                  </a:extLst>
                </p:cNvPr>
                <p:cNvGrpSpPr/>
                <p:nvPr/>
              </p:nvGrpSpPr>
              <p:grpSpPr>
                <a:xfrm>
                  <a:off x="1941195" y="2553895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109" name="Rectangle: Rounded Corners 108">
                    <a:extLst>
                      <a:ext uri="{FF2B5EF4-FFF2-40B4-BE49-F238E27FC236}">
                        <a16:creationId xmlns:a16="http://schemas.microsoft.com/office/drawing/2014/main" id="{F5A1667C-43D1-4EF6-B353-05E737015E3A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10" name="Rectangle: Rounded Corners 109">
                    <a:extLst>
                      <a:ext uri="{FF2B5EF4-FFF2-40B4-BE49-F238E27FC236}">
                        <a16:creationId xmlns:a16="http://schemas.microsoft.com/office/drawing/2014/main" id="{280A617E-9BAC-41CD-B92B-CD0B5F531093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CCAF2258-7414-4D1B-B781-7B01B462C2FF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112" name="Rectangle: Rounded Corners 111">
                      <a:extLst>
                        <a:ext uri="{FF2B5EF4-FFF2-40B4-BE49-F238E27FC236}">
                          <a16:creationId xmlns:a16="http://schemas.microsoft.com/office/drawing/2014/main" id="{9CEA4CD2-245E-4CCB-9917-4E933440BA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113" name="Rectangle: Rounded Corners 112">
                      <a:extLst>
                        <a:ext uri="{FF2B5EF4-FFF2-40B4-BE49-F238E27FC236}">
                          <a16:creationId xmlns:a16="http://schemas.microsoft.com/office/drawing/2014/main" id="{9F539D22-3C6D-4CD7-8A39-299D17B74B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</p:grp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928C95E3-8000-47B8-AAD7-7530A56A4754}"/>
                </a:ext>
              </a:extLst>
            </p:cNvPr>
            <p:cNvSpPr txBox="1"/>
            <p:nvPr/>
          </p:nvSpPr>
          <p:spPr>
            <a:xfrm>
              <a:off x="749311" y="2816613"/>
              <a:ext cx="2435320" cy="132343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GB" sz="16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Activities undertaken as per the National Patient Safety, Health worker Safety and Quality of Care policy objectives. 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F9AC871-3A76-4299-870D-DEF12C3796E4}"/>
                </a:ext>
              </a:extLst>
            </p:cNvPr>
            <p:cNvSpPr txBox="1"/>
            <p:nvPr/>
          </p:nvSpPr>
          <p:spPr>
            <a:xfrm>
              <a:off x="6123020" y="3390253"/>
              <a:ext cx="2194560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Outcomes</a:t>
              </a:r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09CA81FC-26E6-4527-8537-91D120C74155}"/>
                </a:ext>
              </a:extLst>
            </p:cNvPr>
            <p:cNvGrpSpPr/>
            <p:nvPr/>
          </p:nvGrpSpPr>
          <p:grpSpPr>
            <a:xfrm>
              <a:off x="594359" y="4528318"/>
              <a:ext cx="3749040" cy="971550"/>
              <a:chOff x="792480" y="1531620"/>
              <a:chExt cx="4998720" cy="1295400"/>
            </a:xfrm>
          </p:grpSpPr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7927D1A2-CD5F-4273-9864-9DB8989C1EA7}"/>
                  </a:ext>
                </a:extLst>
              </p:cNvPr>
              <p:cNvSpPr/>
              <p:nvPr/>
            </p:nvSpPr>
            <p:spPr>
              <a:xfrm>
                <a:off x="2179320" y="1531620"/>
                <a:ext cx="3611880" cy="1295400"/>
              </a:xfrm>
              <a:prstGeom prst="roundRect">
                <a:avLst>
                  <a:gd name="adj" fmla="val 7843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4BBB70D1-2DFC-40E2-A342-C63923806378}"/>
                  </a:ext>
                </a:extLst>
              </p:cNvPr>
              <p:cNvSpPr/>
              <p:nvPr/>
            </p:nvSpPr>
            <p:spPr>
              <a:xfrm>
                <a:off x="792480" y="1531620"/>
                <a:ext cx="1295400" cy="1295400"/>
              </a:xfrm>
              <a:prstGeom prst="roundRect">
                <a:avLst>
                  <a:gd name="adj" fmla="val 784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9C989CD0-2DA6-4BBC-A9DE-5347B63A3372}"/>
                  </a:ext>
                </a:extLst>
              </p:cNvPr>
              <p:cNvGrpSpPr/>
              <p:nvPr/>
            </p:nvGrpSpPr>
            <p:grpSpPr>
              <a:xfrm>
                <a:off x="1941195" y="1686545"/>
                <a:ext cx="384810" cy="985550"/>
                <a:chOff x="1941195" y="1691562"/>
                <a:chExt cx="384810" cy="985550"/>
              </a:xfrm>
            </p:grpSpPr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962DC5A9-B9E5-41EE-9B2A-9E993D3DB3DD}"/>
                    </a:ext>
                  </a:extLst>
                </p:cNvPr>
                <p:cNvGrpSpPr/>
                <p:nvPr/>
              </p:nvGrpSpPr>
              <p:grpSpPr>
                <a:xfrm>
                  <a:off x="1941195" y="1691562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160" name="Rectangle: Rounded Corners 159">
                    <a:extLst>
                      <a:ext uri="{FF2B5EF4-FFF2-40B4-BE49-F238E27FC236}">
                        <a16:creationId xmlns:a16="http://schemas.microsoft.com/office/drawing/2014/main" id="{ABF82375-38DF-4077-B057-047D80CB596B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61" name="Rectangle: Rounded Corners 160">
                    <a:extLst>
                      <a:ext uri="{FF2B5EF4-FFF2-40B4-BE49-F238E27FC236}">
                        <a16:creationId xmlns:a16="http://schemas.microsoft.com/office/drawing/2014/main" id="{35A617DD-29E3-4762-8152-57DCAA713FE5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162" name="Group 161">
                    <a:extLst>
                      <a:ext uri="{FF2B5EF4-FFF2-40B4-BE49-F238E27FC236}">
                        <a16:creationId xmlns:a16="http://schemas.microsoft.com/office/drawing/2014/main" id="{DBD96D21-FF4E-40AF-A495-5139AC6C9B96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163" name="Rectangle: Rounded Corners 162">
                      <a:extLst>
                        <a:ext uri="{FF2B5EF4-FFF2-40B4-BE49-F238E27FC236}">
                          <a16:creationId xmlns:a16="http://schemas.microsoft.com/office/drawing/2014/main" id="{A8432115-07C8-4FE9-91C4-17824B3F3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164" name="Rectangle: Rounded Corners 163">
                      <a:extLst>
                        <a:ext uri="{FF2B5EF4-FFF2-40B4-BE49-F238E27FC236}">
                          <a16:creationId xmlns:a16="http://schemas.microsoft.com/office/drawing/2014/main" id="{061EA456-158F-4494-BABB-E0347898BE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D96243A8-4E0B-4BB9-92A1-752624AEB4BF}"/>
                    </a:ext>
                  </a:extLst>
                </p:cNvPr>
                <p:cNvGrpSpPr/>
                <p:nvPr/>
              </p:nvGrpSpPr>
              <p:grpSpPr>
                <a:xfrm>
                  <a:off x="1941195" y="1979006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155" name="Rectangle: Rounded Corners 154">
                    <a:extLst>
                      <a:ext uri="{FF2B5EF4-FFF2-40B4-BE49-F238E27FC236}">
                        <a16:creationId xmlns:a16="http://schemas.microsoft.com/office/drawing/2014/main" id="{ED27BE1A-4933-4463-9FC3-AF2CB2A84B76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56" name="Rectangle: Rounded Corners 155">
                    <a:extLst>
                      <a:ext uri="{FF2B5EF4-FFF2-40B4-BE49-F238E27FC236}">
                        <a16:creationId xmlns:a16="http://schemas.microsoft.com/office/drawing/2014/main" id="{D281893F-AD92-4A85-86A7-02D24D7EB23D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157" name="Group 156">
                    <a:extLst>
                      <a:ext uri="{FF2B5EF4-FFF2-40B4-BE49-F238E27FC236}">
                        <a16:creationId xmlns:a16="http://schemas.microsoft.com/office/drawing/2014/main" id="{F34B42CD-0928-48E9-BD17-FE3481274FDD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158" name="Rectangle: Rounded Corners 157">
                      <a:extLst>
                        <a:ext uri="{FF2B5EF4-FFF2-40B4-BE49-F238E27FC236}">
                          <a16:creationId xmlns:a16="http://schemas.microsoft.com/office/drawing/2014/main" id="{7AF2D2AB-A56D-4EEC-8746-EA4CDBAD4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159" name="Rectangle: Rounded Corners 158">
                      <a:extLst>
                        <a:ext uri="{FF2B5EF4-FFF2-40B4-BE49-F238E27FC236}">
                          <a16:creationId xmlns:a16="http://schemas.microsoft.com/office/drawing/2014/main" id="{AC49F329-78D2-4A0D-B16B-28F9DE64A1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8754CE4D-8C24-4DC0-8949-EF6DE4E5632B}"/>
                    </a:ext>
                  </a:extLst>
                </p:cNvPr>
                <p:cNvGrpSpPr/>
                <p:nvPr/>
              </p:nvGrpSpPr>
              <p:grpSpPr>
                <a:xfrm>
                  <a:off x="1941195" y="2266450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150" name="Rectangle: Rounded Corners 149">
                    <a:extLst>
                      <a:ext uri="{FF2B5EF4-FFF2-40B4-BE49-F238E27FC236}">
                        <a16:creationId xmlns:a16="http://schemas.microsoft.com/office/drawing/2014/main" id="{7AB52964-3FB4-4047-AD3D-1BAAE4E345A9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51" name="Rectangle: Rounded Corners 150">
                    <a:extLst>
                      <a:ext uri="{FF2B5EF4-FFF2-40B4-BE49-F238E27FC236}">
                        <a16:creationId xmlns:a16="http://schemas.microsoft.com/office/drawing/2014/main" id="{07364C72-8040-467D-9A60-A4CD9CD182D2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152" name="Group 151">
                    <a:extLst>
                      <a:ext uri="{FF2B5EF4-FFF2-40B4-BE49-F238E27FC236}">
                        <a16:creationId xmlns:a16="http://schemas.microsoft.com/office/drawing/2014/main" id="{74D8CF36-0053-41E6-8E9B-D2C9B5F3048D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id="{313DCF19-A8F9-4E05-BE62-A156AC5C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id="{7449D394-AB21-4A8C-8EAF-93126CF5BC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CFB0B6FB-34E2-487E-B60F-DD0DFE58D917}"/>
                    </a:ext>
                  </a:extLst>
                </p:cNvPr>
                <p:cNvGrpSpPr/>
                <p:nvPr/>
              </p:nvGrpSpPr>
              <p:grpSpPr>
                <a:xfrm>
                  <a:off x="1941195" y="2553895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145" name="Rectangle: Rounded Corners 144">
                    <a:extLst>
                      <a:ext uri="{FF2B5EF4-FFF2-40B4-BE49-F238E27FC236}">
                        <a16:creationId xmlns:a16="http://schemas.microsoft.com/office/drawing/2014/main" id="{76B97B98-5F36-48BA-8021-002964303821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46" name="Rectangle: Rounded Corners 145">
                    <a:extLst>
                      <a:ext uri="{FF2B5EF4-FFF2-40B4-BE49-F238E27FC236}">
                        <a16:creationId xmlns:a16="http://schemas.microsoft.com/office/drawing/2014/main" id="{DDD687FF-A9CF-47B9-91C9-17648E26C036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147" name="Group 146">
                    <a:extLst>
                      <a:ext uri="{FF2B5EF4-FFF2-40B4-BE49-F238E27FC236}">
                        <a16:creationId xmlns:a16="http://schemas.microsoft.com/office/drawing/2014/main" id="{6D323C9D-47D7-4334-801B-9C84DB1F3E19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148" name="Rectangle: Rounded Corners 147">
                      <a:extLst>
                        <a:ext uri="{FF2B5EF4-FFF2-40B4-BE49-F238E27FC236}">
                          <a16:creationId xmlns:a16="http://schemas.microsoft.com/office/drawing/2014/main" id="{29698CDC-A985-4D0D-80DB-0A059CF8D3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149" name="Rectangle: Rounded Corners 148">
                      <a:extLst>
                        <a:ext uri="{FF2B5EF4-FFF2-40B4-BE49-F238E27FC236}">
                          <a16:creationId xmlns:a16="http://schemas.microsoft.com/office/drawing/2014/main" id="{8482F210-5948-4A5F-A2FC-10B8DCFC1F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</p:grp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15F9F2AB-C3E7-497B-B8D0-D28291D3D8BF}"/>
                </a:ext>
              </a:extLst>
            </p:cNvPr>
            <p:cNvGrpSpPr/>
            <p:nvPr/>
          </p:nvGrpSpPr>
          <p:grpSpPr>
            <a:xfrm>
              <a:off x="4800602" y="4528318"/>
              <a:ext cx="3749040" cy="971550"/>
              <a:chOff x="792480" y="3105150"/>
              <a:chExt cx="4998720" cy="1295400"/>
            </a:xfrm>
          </p:grpSpPr>
          <p:sp>
            <p:nvSpPr>
              <p:cNvPr id="166" name="Rectangle: Rounded Corners 165">
                <a:extLst>
                  <a:ext uri="{FF2B5EF4-FFF2-40B4-BE49-F238E27FC236}">
                    <a16:creationId xmlns:a16="http://schemas.microsoft.com/office/drawing/2014/main" id="{9A7A2725-1073-4735-8DA4-F144B8307A53}"/>
                  </a:ext>
                </a:extLst>
              </p:cNvPr>
              <p:cNvSpPr/>
              <p:nvPr/>
            </p:nvSpPr>
            <p:spPr>
              <a:xfrm>
                <a:off x="792480" y="3105150"/>
                <a:ext cx="3611880" cy="1295400"/>
              </a:xfrm>
              <a:prstGeom prst="roundRect">
                <a:avLst>
                  <a:gd name="adj" fmla="val 7843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7" name="Rectangle: Rounded Corners 166">
                <a:extLst>
                  <a:ext uri="{FF2B5EF4-FFF2-40B4-BE49-F238E27FC236}">
                    <a16:creationId xmlns:a16="http://schemas.microsoft.com/office/drawing/2014/main" id="{64677114-24BC-432F-8099-62A86D18A938}"/>
                  </a:ext>
                </a:extLst>
              </p:cNvPr>
              <p:cNvSpPr/>
              <p:nvPr/>
            </p:nvSpPr>
            <p:spPr>
              <a:xfrm>
                <a:off x="4495800" y="3105150"/>
                <a:ext cx="1295400" cy="1295400"/>
              </a:xfrm>
              <a:prstGeom prst="roundRect">
                <a:avLst>
                  <a:gd name="adj" fmla="val 784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3D2CEEEC-5ECE-49E4-9555-1FA9EDA6B8DE}"/>
                  </a:ext>
                </a:extLst>
              </p:cNvPr>
              <p:cNvGrpSpPr/>
              <p:nvPr/>
            </p:nvGrpSpPr>
            <p:grpSpPr>
              <a:xfrm rot="10800000">
                <a:off x="4257675" y="3260075"/>
                <a:ext cx="384810" cy="985550"/>
                <a:chOff x="1941195" y="1691562"/>
                <a:chExt cx="384810" cy="985550"/>
              </a:xfrm>
            </p:grpSpPr>
            <p:grpSp>
              <p:nvGrpSpPr>
                <p:cNvPr id="169" name="Group 168">
                  <a:extLst>
                    <a:ext uri="{FF2B5EF4-FFF2-40B4-BE49-F238E27FC236}">
                      <a16:creationId xmlns:a16="http://schemas.microsoft.com/office/drawing/2014/main" id="{1C4AFBE7-A610-456B-B75F-E93BA73A6C09}"/>
                    </a:ext>
                  </a:extLst>
                </p:cNvPr>
                <p:cNvGrpSpPr/>
                <p:nvPr/>
              </p:nvGrpSpPr>
              <p:grpSpPr>
                <a:xfrm>
                  <a:off x="1941195" y="1691562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188" name="Rectangle: Rounded Corners 187">
                    <a:extLst>
                      <a:ext uri="{FF2B5EF4-FFF2-40B4-BE49-F238E27FC236}">
                        <a16:creationId xmlns:a16="http://schemas.microsoft.com/office/drawing/2014/main" id="{C2B6ED17-B751-45BE-834F-3FBA6547F700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89" name="Rectangle: Rounded Corners 188">
                    <a:extLst>
                      <a:ext uri="{FF2B5EF4-FFF2-40B4-BE49-F238E27FC236}">
                        <a16:creationId xmlns:a16="http://schemas.microsoft.com/office/drawing/2014/main" id="{E75B9023-CF3A-4B89-9B9C-DEFC2ADE8647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190" name="Group 189">
                    <a:extLst>
                      <a:ext uri="{FF2B5EF4-FFF2-40B4-BE49-F238E27FC236}">
                        <a16:creationId xmlns:a16="http://schemas.microsoft.com/office/drawing/2014/main" id="{D89A663F-408D-4D28-AF8B-B5F1F1908A92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191" name="Rectangle: Rounded Corners 190">
                      <a:extLst>
                        <a:ext uri="{FF2B5EF4-FFF2-40B4-BE49-F238E27FC236}">
                          <a16:creationId xmlns:a16="http://schemas.microsoft.com/office/drawing/2014/main" id="{60A28E17-86D0-4BE1-8798-53D6A00FEA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192" name="Rectangle: Rounded Corners 191">
                      <a:extLst>
                        <a:ext uri="{FF2B5EF4-FFF2-40B4-BE49-F238E27FC236}">
                          <a16:creationId xmlns:a16="http://schemas.microsoft.com/office/drawing/2014/main" id="{22DADDC7-4B1B-4323-AE0C-4E6DD2FFB0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2D9CCDFA-573B-4C2F-8970-420A7D040FB3}"/>
                    </a:ext>
                  </a:extLst>
                </p:cNvPr>
                <p:cNvGrpSpPr/>
                <p:nvPr/>
              </p:nvGrpSpPr>
              <p:grpSpPr>
                <a:xfrm>
                  <a:off x="1941195" y="1979006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183" name="Rectangle: Rounded Corners 182">
                    <a:extLst>
                      <a:ext uri="{FF2B5EF4-FFF2-40B4-BE49-F238E27FC236}">
                        <a16:creationId xmlns:a16="http://schemas.microsoft.com/office/drawing/2014/main" id="{2A12CBCE-A00F-46AF-8497-B34CBE397302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84" name="Rectangle: Rounded Corners 183">
                    <a:extLst>
                      <a:ext uri="{FF2B5EF4-FFF2-40B4-BE49-F238E27FC236}">
                        <a16:creationId xmlns:a16="http://schemas.microsoft.com/office/drawing/2014/main" id="{2BC12989-47CA-49F5-BF43-13897CFE2225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185" name="Group 184">
                    <a:extLst>
                      <a:ext uri="{FF2B5EF4-FFF2-40B4-BE49-F238E27FC236}">
                        <a16:creationId xmlns:a16="http://schemas.microsoft.com/office/drawing/2014/main" id="{C8D63619-82D2-4C0E-AAA3-A354D3266D1B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186" name="Rectangle: Rounded Corners 185">
                      <a:extLst>
                        <a:ext uri="{FF2B5EF4-FFF2-40B4-BE49-F238E27FC236}">
                          <a16:creationId xmlns:a16="http://schemas.microsoft.com/office/drawing/2014/main" id="{EC8D080E-456B-43CD-AD52-36520259A2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187" name="Rectangle: Rounded Corners 186">
                      <a:extLst>
                        <a:ext uri="{FF2B5EF4-FFF2-40B4-BE49-F238E27FC236}">
                          <a16:creationId xmlns:a16="http://schemas.microsoft.com/office/drawing/2014/main" id="{55064D85-E044-4D18-B2F0-CC81E42495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3B9FCFEB-7938-40DE-AF4C-FBC0C8F895F5}"/>
                    </a:ext>
                  </a:extLst>
                </p:cNvPr>
                <p:cNvGrpSpPr/>
                <p:nvPr/>
              </p:nvGrpSpPr>
              <p:grpSpPr>
                <a:xfrm>
                  <a:off x="1941195" y="2266450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178" name="Rectangle: Rounded Corners 177">
                    <a:extLst>
                      <a:ext uri="{FF2B5EF4-FFF2-40B4-BE49-F238E27FC236}">
                        <a16:creationId xmlns:a16="http://schemas.microsoft.com/office/drawing/2014/main" id="{0862A013-6D9D-4DE5-A111-56E500822E6E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79" name="Rectangle: Rounded Corners 178">
                    <a:extLst>
                      <a:ext uri="{FF2B5EF4-FFF2-40B4-BE49-F238E27FC236}">
                        <a16:creationId xmlns:a16="http://schemas.microsoft.com/office/drawing/2014/main" id="{F708A70E-BB05-40A7-A705-46D34B01441B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CF2533E5-F16D-4D18-95DC-46ABC50BDABF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181" name="Rectangle: Rounded Corners 180">
                      <a:extLst>
                        <a:ext uri="{FF2B5EF4-FFF2-40B4-BE49-F238E27FC236}">
                          <a16:creationId xmlns:a16="http://schemas.microsoft.com/office/drawing/2014/main" id="{8CB3719E-D557-4DC1-BCC5-E3CD360BF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182" name="Rectangle: Rounded Corners 181">
                      <a:extLst>
                        <a:ext uri="{FF2B5EF4-FFF2-40B4-BE49-F238E27FC236}">
                          <a16:creationId xmlns:a16="http://schemas.microsoft.com/office/drawing/2014/main" id="{9943BB89-1625-4145-B026-D470FA01BE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367FF06F-51DB-4BBA-B775-BD156F8E63C8}"/>
                    </a:ext>
                  </a:extLst>
                </p:cNvPr>
                <p:cNvGrpSpPr/>
                <p:nvPr/>
              </p:nvGrpSpPr>
              <p:grpSpPr>
                <a:xfrm>
                  <a:off x="1941195" y="2553895"/>
                  <a:ext cx="384810" cy="123217"/>
                  <a:chOff x="5179695" y="2415462"/>
                  <a:chExt cx="384810" cy="123217"/>
                </a:xfrm>
              </p:grpSpPr>
              <p:sp>
                <p:nvSpPr>
                  <p:cNvPr id="173" name="Rectangle: Rounded Corners 172">
                    <a:extLst>
                      <a:ext uri="{FF2B5EF4-FFF2-40B4-BE49-F238E27FC236}">
                        <a16:creationId xmlns:a16="http://schemas.microsoft.com/office/drawing/2014/main" id="{01A295CB-8DF7-4ABD-9A49-5F083BE2F917}"/>
                      </a:ext>
                    </a:extLst>
                  </p:cNvPr>
                  <p:cNvSpPr/>
                  <p:nvPr/>
                </p:nvSpPr>
                <p:spPr>
                  <a:xfrm>
                    <a:off x="5486400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74" name="Rectangle: Rounded Corners 173">
                    <a:extLst>
                      <a:ext uri="{FF2B5EF4-FFF2-40B4-BE49-F238E27FC236}">
                        <a16:creationId xmlns:a16="http://schemas.microsoft.com/office/drawing/2014/main" id="{3C574D1A-C937-48CE-8C5C-951DF84A8417}"/>
                      </a:ext>
                    </a:extLst>
                  </p:cNvPr>
                  <p:cNvSpPr/>
                  <p:nvPr/>
                </p:nvSpPr>
                <p:spPr>
                  <a:xfrm>
                    <a:off x="5179695" y="2415462"/>
                    <a:ext cx="78105" cy="123217"/>
                  </a:xfrm>
                  <a:prstGeom prst="roundRect">
                    <a:avLst>
                      <a:gd name="adj" fmla="val 3055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grpSp>
                <p:nvGrpSpPr>
                  <p:cNvPr id="175" name="Group 174">
                    <a:extLst>
                      <a:ext uri="{FF2B5EF4-FFF2-40B4-BE49-F238E27FC236}">
                        <a16:creationId xmlns:a16="http://schemas.microsoft.com/office/drawing/2014/main" id="{D367415B-8286-48C2-9D9C-618553BF53E3}"/>
                      </a:ext>
                    </a:extLst>
                  </p:cNvPr>
                  <p:cNvGrpSpPr/>
                  <p:nvPr/>
                </p:nvGrpSpPr>
                <p:grpSpPr>
                  <a:xfrm>
                    <a:off x="5209223" y="2438400"/>
                    <a:ext cx="325755" cy="77342"/>
                    <a:chOff x="1301114" y="3429000"/>
                    <a:chExt cx="325755" cy="77342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id="{B0F7E7E4-F03D-4746-A43E-BBF56B7D9C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2900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id="{9DEF03A1-3325-4145-A6D6-AB45B804A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1114" y="3478910"/>
                      <a:ext cx="325755" cy="27432"/>
                    </a:xfrm>
                    <a:prstGeom prst="roundRec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  <a:gs pos="26000">
                          <a:schemeClr val="bg1">
                            <a:lumMod val="85000"/>
                          </a:schemeClr>
                        </a:gs>
                        <a:gs pos="70624">
                          <a:schemeClr val="tx1">
                            <a:lumMod val="50000"/>
                            <a:lumOff val="50000"/>
                          </a:schemeClr>
                        </a:gs>
                        <a:gs pos="51000">
                          <a:schemeClr val="bg1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</p:grpSp>
            </p:grpSp>
          </p:grpSp>
        </p:grp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BC36DDD-1A8A-4714-BC63-652618FDDC48}"/>
                </a:ext>
              </a:extLst>
            </p:cNvPr>
            <p:cNvSpPr txBox="1"/>
            <p:nvPr/>
          </p:nvSpPr>
          <p:spPr>
            <a:xfrm>
              <a:off x="1946671" y="4633174"/>
              <a:ext cx="2194560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b="1" noProof="1">
                  <a:solidFill>
                    <a:schemeClr val="bg1"/>
                  </a:solidFill>
                </a:rPr>
                <a:t>Challenges</a:t>
              </a:r>
              <a:r>
                <a:rPr lang="en-KE" b="1" noProof="1">
                  <a:solidFill>
                    <a:schemeClr val="bg1"/>
                  </a:solidFill>
                </a:rPr>
                <a:t> and Lessons Learnt</a:t>
              </a:r>
              <a:endParaRPr lang="en-US" b="1" noProof="1">
                <a:solidFill>
                  <a:schemeClr val="bg1"/>
                </a:solidFill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12C1C4D4-DE09-4AD9-B2BA-91F78ABBF584}"/>
                </a:ext>
              </a:extLst>
            </p:cNvPr>
            <p:cNvSpPr txBox="1"/>
            <p:nvPr/>
          </p:nvSpPr>
          <p:spPr>
            <a:xfrm>
              <a:off x="5002768" y="4793224"/>
              <a:ext cx="2194560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b="1" noProof="1">
                  <a:solidFill>
                    <a:schemeClr val="bg1"/>
                  </a:solidFill>
                </a:rPr>
                <a:t>‘no bed sharing’ policy</a:t>
              </a:r>
            </a:p>
          </p:txBody>
        </p:sp>
      </p:grpSp>
      <p:pic>
        <p:nvPicPr>
          <p:cNvPr id="203" name="Picture 202">
            <a:extLst>
              <a:ext uri="{FF2B5EF4-FFF2-40B4-BE49-F238E27FC236}">
                <a16:creationId xmlns:a16="http://schemas.microsoft.com/office/drawing/2014/main" id="{E6C576CE-BF5D-4998-BF48-151413751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359" y="1155746"/>
            <a:ext cx="592701" cy="592701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13212BB2-9700-4BF4-A266-217E7FA9D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0862" y="1167666"/>
            <a:ext cx="650034" cy="650034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B685F8F3-C42D-4938-9D2A-20FF0B0A4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754" y="2614594"/>
            <a:ext cx="632064" cy="632064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BDB9D48F-0A40-4BF9-92A8-36D31FAEFB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1653" y="2626220"/>
            <a:ext cx="632846" cy="632846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0EBC10EE-7985-4AFC-9254-C0151468D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1361" y="4036483"/>
            <a:ext cx="611776" cy="611776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4638EBBC-F8DE-46E0-A789-7F861039D8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8238" y="3987994"/>
            <a:ext cx="690487" cy="69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33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20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1905D1-1BC9-46B8-AA80-E76839B3C28F}"/>
              </a:ext>
            </a:extLst>
          </p:cNvPr>
          <p:cNvGrpSpPr/>
          <p:nvPr/>
        </p:nvGrpSpPr>
        <p:grpSpPr>
          <a:xfrm>
            <a:off x="1429827" y="445406"/>
            <a:ext cx="9337699" cy="4463703"/>
            <a:chOff x="607261" y="1204888"/>
            <a:chExt cx="8952090" cy="446370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6D0D1F-5C69-4E39-A0B3-4DE04EA0C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940" y="1654251"/>
              <a:ext cx="1537530" cy="1505123"/>
            </a:xfrm>
            <a:custGeom>
              <a:avLst/>
              <a:gdLst>
                <a:gd name="connsiteX0" fmla="*/ 350756 w 1859957"/>
                <a:gd name="connsiteY0" fmla="*/ 0 h 1820753"/>
                <a:gd name="connsiteX1" fmla="*/ 1859957 w 1859957"/>
                <a:gd name="connsiteY1" fmla="*/ 1357459 h 1820753"/>
                <a:gd name="connsiteX2" fmla="*/ 818260 w 1859957"/>
                <a:gd name="connsiteY2" fmla="*/ 1820753 h 1820753"/>
                <a:gd name="connsiteX3" fmla="*/ 782145 w 1859957"/>
                <a:gd name="connsiteY3" fmla="*/ 1745781 h 1820753"/>
                <a:gd name="connsiteX4" fmla="*/ 80662 w 1859957"/>
                <a:gd name="connsiteY4" fmla="*/ 1109148 h 1820753"/>
                <a:gd name="connsiteX5" fmla="*/ 0 w 1859957"/>
                <a:gd name="connsiteY5" fmla="*/ 1079626 h 182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9957" h="1820753">
                  <a:moveTo>
                    <a:pt x="350756" y="0"/>
                  </a:moveTo>
                  <a:cubicBezTo>
                    <a:pt x="1023587" y="218245"/>
                    <a:pt x="1572145" y="711866"/>
                    <a:pt x="1859957" y="1357459"/>
                  </a:cubicBezTo>
                  <a:lnTo>
                    <a:pt x="818260" y="1820753"/>
                  </a:lnTo>
                  <a:lnTo>
                    <a:pt x="782145" y="1745781"/>
                  </a:lnTo>
                  <a:cubicBezTo>
                    <a:pt x="627893" y="1461829"/>
                    <a:pt x="380354" y="1235908"/>
                    <a:pt x="80662" y="1109148"/>
                  </a:cubicBezTo>
                  <a:lnTo>
                    <a:pt x="0" y="1079626"/>
                  </a:lnTo>
                  <a:close/>
                </a:path>
              </a:pathLst>
            </a:custGeom>
            <a:solidFill>
              <a:srgbClr val="F15F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4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E97D222-766B-473F-A43B-EAFB4600E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894" y="2822201"/>
              <a:ext cx="1038630" cy="1678438"/>
            </a:xfrm>
            <a:custGeom>
              <a:avLst/>
              <a:gdLst>
                <a:gd name="connsiteX0" fmla="*/ 1040611 w 1256434"/>
                <a:gd name="connsiteY0" fmla="*/ 0 h 2030413"/>
                <a:gd name="connsiteX1" fmla="*/ 1040611 w 1256434"/>
                <a:gd name="connsiteY1" fmla="*/ 2030413 h 2030413"/>
                <a:gd name="connsiteX2" fmla="*/ 0 w 1256434"/>
                <a:gd name="connsiteY2" fmla="*/ 1567193 h 2030413"/>
                <a:gd name="connsiteX3" fmla="*/ 46236 w 1256434"/>
                <a:gd name="connsiteY3" fmla="*/ 1440867 h 2030413"/>
                <a:gd name="connsiteX4" fmla="*/ 110590 w 1256434"/>
                <a:gd name="connsiteY4" fmla="*/ 1015206 h 2030413"/>
                <a:gd name="connsiteX5" fmla="*/ 46236 w 1256434"/>
                <a:gd name="connsiteY5" fmla="*/ 589545 h 2030413"/>
                <a:gd name="connsiteX6" fmla="*/ 1 w 1256434"/>
                <a:gd name="connsiteY6" fmla="*/ 463220 h 2030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6434" h="2030413">
                  <a:moveTo>
                    <a:pt x="1040611" y="0"/>
                  </a:moveTo>
                  <a:cubicBezTo>
                    <a:pt x="1328375" y="646058"/>
                    <a:pt x="1328375" y="1383974"/>
                    <a:pt x="1040611" y="2030413"/>
                  </a:cubicBezTo>
                  <a:lnTo>
                    <a:pt x="0" y="1567193"/>
                  </a:lnTo>
                  <a:lnTo>
                    <a:pt x="46236" y="1440867"/>
                  </a:lnTo>
                  <a:cubicBezTo>
                    <a:pt x="88060" y="1306401"/>
                    <a:pt x="110590" y="1163435"/>
                    <a:pt x="110590" y="1015206"/>
                  </a:cubicBezTo>
                  <a:cubicBezTo>
                    <a:pt x="110590" y="866978"/>
                    <a:pt x="88060" y="724011"/>
                    <a:pt x="46236" y="589545"/>
                  </a:cubicBezTo>
                  <a:lnTo>
                    <a:pt x="1" y="463220"/>
                  </a:lnTo>
                  <a:close/>
                </a:path>
              </a:pathLst>
            </a:custGeom>
            <a:solidFill>
              <a:srgbClr val="FBA91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F4CAA97-AACE-451E-9AB3-1EF8D72FD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940" y="4163468"/>
              <a:ext cx="1537530" cy="1505123"/>
            </a:xfrm>
            <a:custGeom>
              <a:avLst/>
              <a:gdLst>
                <a:gd name="connsiteX0" fmla="*/ 818260 w 1859957"/>
                <a:gd name="connsiteY0" fmla="*/ 0 h 1820753"/>
                <a:gd name="connsiteX1" fmla="*/ 1859957 w 1859957"/>
                <a:gd name="connsiteY1" fmla="*/ 463294 h 1820753"/>
                <a:gd name="connsiteX2" fmla="*/ 350756 w 1859957"/>
                <a:gd name="connsiteY2" fmla="*/ 1820753 h 1820753"/>
                <a:gd name="connsiteX3" fmla="*/ 0 w 1859957"/>
                <a:gd name="connsiteY3" fmla="*/ 741127 h 1820753"/>
                <a:gd name="connsiteX4" fmla="*/ 80662 w 1859957"/>
                <a:gd name="connsiteY4" fmla="*/ 711604 h 1820753"/>
                <a:gd name="connsiteX5" fmla="*/ 782145 w 1859957"/>
                <a:gd name="connsiteY5" fmla="*/ 74972 h 182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9957" h="1820753">
                  <a:moveTo>
                    <a:pt x="818260" y="0"/>
                  </a:moveTo>
                  <a:lnTo>
                    <a:pt x="1859957" y="463294"/>
                  </a:lnTo>
                  <a:cubicBezTo>
                    <a:pt x="1572145" y="1108887"/>
                    <a:pt x="1023587" y="1602509"/>
                    <a:pt x="350756" y="1820753"/>
                  </a:cubicBezTo>
                  <a:lnTo>
                    <a:pt x="0" y="741127"/>
                  </a:lnTo>
                  <a:lnTo>
                    <a:pt x="80662" y="711604"/>
                  </a:lnTo>
                  <a:cubicBezTo>
                    <a:pt x="380354" y="584845"/>
                    <a:pt x="627893" y="358923"/>
                    <a:pt x="782145" y="74972"/>
                  </a:cubicBezTo>
                  <a:close/>
                </a:path>
              </a:pathLst>
            </a:custGeom>
            <a:solidFill>
              <a:srgbClr val="FEDA2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40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F614660-3263-4BC6-8B28-100EBC0FC2EF}"/>
                </a:ext>
              </a:extLst>
            </p:cNvPr>
            <p:cNvGrpSpPr/>
            <p:nvPr/>
          </p:nvGrpSpPr>
          <p:grpSpPr>
            <a:xfrm>
              <a:off x="4609644" y="1204888"/>
              <a:ext cx="4949707" cy="2124502"/>
              <a:chOff x="7513839" y="698556"/>
              <a:chExt cx="5987682" cy="257001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CBA7A47-F541-4EA0-AB32-F97E6074DB9E}"/>
                  </a:ext>
                </a:extLst>
              </p:cNvPr>
              <p:cNvSpPr txBox="1"/>
              <p:nvPr/>
            </p:nvSpPr>
            <p:spPr>
              <a:xfrm>
                <a:off x="7513839" y="698556"/>
                <a:ext cx="4334217" cy="100526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r>
                  <a:rPr lang="en-US" sz="2400" b="1" noProof="1">
                    <a:solidFill>
                      <a:schemeClr val="accent1">
                        <a:lumMod val="75000"/>
                      </a:schemeClr>
                    </a:solidFill>
                  </a:rPr>
                  <a:t>Fewer Patients, Better Outcomes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E2DFCF-3D4C-44F4-9EBB-B6F02E981856}"/>
                  </a:ext>
                </a:extLst>
              </p:cNvPr>
              <p:cNvSpPr txBox="1"/>
              <p:nvPr/>
            </p:nvSpPr>
            <p:spPr>
              <a:xfrm>
                <a:off x="9167304" y="1593140"/>
                <a:ext cx="4334217" cy="1675433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just"/>
                <a:r>
                  <a:rPr lang="en-GB" sz="1600" noProof="1"/>
                  <a:t>Fewer number of patients with the same number of </a:t>
                </a:r>
                <a:r>
                  <a:rPr lang="en-GB" noProof="1"/>
                  <a:t>healthcare</a:t>
                </a:r>
                <a:r>
                  <a:rPr lang="en-GB" sz="1600" noProof="1"/>
                  <a:t> workers therefore </a:t>
                </a:r>
                <a:r>
                  <a:rPr lang="en-GB" noProof="1"/>
                  <a:t>improved</a:t>
                </a:r>
                <a:r>
                  <a:rPr lang="en-GB" sz="1600" noProof="1"/>
                  <a:t> patient care with closer monitoring of patients, privacy and better patient outcomes.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2DAE4C-91AD-46EE-8FB2-AC0FA375069E}"/>
                </a:ext>
              </a:extLst>
            </p:cNvPr>
            <p:cNvSpPr txBox="1"/>
            <p:nvPr/>
          </p:nvSpPr>
          <p:spPr>
            <a:xfrm>
              <a:off x="5531476" y="3649726"/>
              <a:ext cx="3114812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400" b="1" noProof="1">
                  <a:solidFill>
                    <a:schemeClr val="accent2">
                      <a:lumMod val="75000"/>
                    </a:schemeClr>
                  </a:solidFill>
                </a:rPr>
                <a:t>Reduced mortalities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78A5BCC-D770-4F94-9FF0-D3C95FA65F5A}"/>
                </a:ext>
              </a:extLst>
            </p:cNvPr>
            <p:cNvGrpSpPr/>
            <p:nvPr/>
          </p:nvGrpSpPr>
          <p:grpSpPr>
            <a:xfrm>
              <a:off x="4964776" y="4720246"/>
              <a:ext cx="4162775" cy="942881"/>
              <a:chOff x="7943446" y="1385091"/>
              <a:chExt cx="5035727" cy="114060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C10CBC-7F02-4347-BFA2-24664AD3B1D3}"/>
                  </a:ext>
                </a:extLst>
              </p:cNvPr>
              <p:cNvSpPr txBox="1"/>
              <p:nvPr/>
            </p:nvSpPr>
            <p:spPr>
              <a:xfrm>
                <a:off x="7943446" y="1385091"/>
                <a:ext cx="3475005" cy="558478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400" b="1" noProof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Cleaner Environment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EB400A-F6AD-4997-8D8D-CF5687089315}"/>
                  </a:ext>
                </a:extLst>
              </p:cNvPr>
              <p:cNvSpPr txBox="1"/>
              <p:nvPr/>
            </p:nvSpPr>
            <p:spPr>
              <a:xfrm>
                <a:off x="8825160" y="1818293"/>
                <a:ext cx="4154013" cy="707404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r>
                  <a:rPr lang="en-GB" sz="1600" noProof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Improved environmental cleanliness (as reported in the community score card)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DDC145-82E3-408A-8E9C-D74D5B3E8F69}"/>
                </a:ext>
              </a:extLst>
            </p:cNvPr>
            <p:cNvSpPr txBox="1"/>
            <p:nvPr/>
          </p:nvSpPr>
          <p:spPr>
            <a:xfrm>
              <a:off x="607261" y="3222287"/>
              <a:ext cx="2418839" cy="76944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4400" b="1" noProof="1"/>
                <a:t>Outcomes</a:t>
              </a:r>
            </a:p>
          </p:txBody>
        </p:sp>
        <p:pic>
          <p:nvPicPr>
            <p:cNvPr id="25" name="Graphic 24" descr="Gears with solid fill">
              <a:extLst>
                <a:ext uri="{FF2B5EF4-FFF2-40B4-BE49-F238E27FC236}">
                  <a16:creationId xmlns:a16="http://schemas.microsoft.com/office/drawing/2014/main" id="{0F9B3C13-47C6-4138-A337-CDA68F91A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664720" y="3434653"/>
              <a:ext cx="453532" cy="453532"/>
            </a:xfrm>
            <a:prstGeom prst="rect">
              <a:avLst/>
            </a:prstGeom>
          </p:spPr>
        </p:pic>
        <p:pic>
          <p:nvPicPr>
            <p:cNvPr id="26" name="Graphic 25" descr="Lightbulb with solid fill">
              <a:extLst>
                <a:ext uri="{FF2B5EF4-FFF2-40B4-BE49-F238E27FC236}">
                  <a16:creationId xmlns:a16="http://schemas.microsoft.com/office/drawing/2014/main" id="{D0AA891F-9951-4F9C-A6D5-AC94F4EDF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156112" y="2209754"/>
              <a:ext cx="453532" cy="453532"/>
            </a:xfrm>
            <a:prstGeom prst="rect">
              <a:avLst/>
            </a:prstGeom>
          </p:spPr>
        </p:pic>
        <p:pic>
          <p:nvPicPr>
            <p:cNvPr id="27" name="Graphic 26" descr="Chat with solid fill">
              <a:extLst>
                <a:ext uri="{FF2B5EF4-FFF2-40B4-BE49-F238E27FC236}">
                  <a16:creationId xmlns:a16="http://schemas.microsoft.com/office/drawing/2014/main" id="{1D5C3550-7D1D-4B9C-AE00-9811A73C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4156112" y="4659553"/>
              <a:ext cx="453532" cy="453532"/>
            </a:xfrm>
            <a:prstGeom prst="rect">
              <a:avLst/>
            </a:prstGeom>
          </p:spPr>
        </p:pic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A31A276-BF78-4B95-80D0-0979FFBFF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940" y="2347116"/>
              <a:ext cx="872545" cy="812257"/>
            </a:xfrm>
            <a:custGeom>
              <a:avLst/>
              <a:gdLst>
                <a:gd name="connsiteX0" fmla="*/ 78448 w 1055521"/>
                <a:gd name="connsiteY0" fmla="*/ 0 h 982590"/>
                <a:gd name="connsiteX1" fmla="*/ 188583 w 1055521"/>
                <a:gd name="connsiteY1" fmla="*/ 40310 h 982590"/>
                <a:gd name="connsiteX2" fmla="*/ 1012752 w 1055521"/>
                <a:gd name="connsiteY2" fmla="*/ 788286 h 982590"/>
                <a:gd name="connsiteX3" fmla="*/ 1055521 w 1055521"/>
                <a:gd name="connsiteY3" fmla="*/ 877069 h 982590"/>
                <a:gd name="connsiteX4" fmla="*/ 818260 w 1055521"/>
                <a:gd name="connsiteY4" fmla="*/ 982590 h 982590"/>
                <a:gd name="connsiteX5" fmla="*/ 782145 w 1055521"/>
                <a:gd name="connsiteY5" fmla="*/ 907618 h 982590"/>
                <a:gd name="connsiteX6" fmla="*/ 80662 w 1055521"/>
                <a:gd name="connsiteY6" fmla="*/ 270985 h 982590"/>
                <a:gd name="connsiteX7" fmla="*/ 0 w 1055521"/>
                <a:gd name="connsiteY7" fmla="*/ 241463 h 98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5521" h="982590">
                  <a:moveTo>
                    <a:pt x="78448" y="0"/>
                  </a:moveTo>
                  <a:lnTo>
                    <a:pt x="188583" y="40310"/>
                  </a:lnTo>
                  <a:cubicBezTo>
                    <a:pt x="540691" y="189239"/>
                    <a:pt x="831522" y="454673"/>
                    <a:pt x="1012752" y="788286"/>
                  </a:cubicBezTo>
                  <a:lnTo>
                    <a:pt x="1055521" y="877069"/>
                  </a:lnTo>
                  <a:lnTo>
                    <a:pt x="818260" y="982590"/>
                  </a:lnTo>
                  <a:lnTo>
                    <a:pt x="782145" y="907618"/>
                  </a:lnTo>
                  <a:cubicBezTo>
                    <a:pt x="627893" y="623666"/>
                    <a:pt x="380354" y="397745"/>
                    <a:pt x="80662" y="270985"/>
                  </a:cubicBezTo>
                  <a:lnTo>
                    <a:pt x="0" y="241463"/>
                  </a:lnTo>
                  <a:close/>
                </a:path>
              </a:pathLst>
            </a:custGeom>
            <a:solidFill>
              <a:schemeClr val="tx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F59479C-C296-452A-B047-73B261712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896" y="3117646"/>
              <a:ext cx="307028" cy="1087546"/>
            </a:xfrm>
            <a:custGeom>
              <a:avLst/>
              <a:gdLst>
                <a:gd name="connsiteX0" fmla="*/ 237718 w 371413"/>
                <a:gd name="connsiteY0" fmla="*/ 0 h 1315609"/>
                <a:gd name="connsiteX1" fmla="*/ 239251 w 371413"/>
                <a:gd name="connsiteY1" fmla="*/ 3184 h 1315609"/>
                <a:gd name="connsiteX2" fmla="*/ 371413 w 371413"/>
                <a:gd name="connsiteY2" fmla="*/ 657804 h 1315609"/>
                <a:gd name="connsiteX3" fmla="*/ 239251 w 371413"/>
                <a:gd name="connsiteY3" fmla="*/ 1312424 h 1315609"/>
                <a:gd name="connsiteX4" fmla="*/ 237717 w 371413"/>
                <a:gd name="connsiteY4" fmla="*/ 1315609 h 1315609"/>
                <a:gd name="connsiteX5" fmla="*/ 0 w 371413"/>
                <a:gd name="connsiteY5" fmla="*/ 1209791 h 1315609"/>
                <a:gd name="connsiteX6" fmla="*/ 46236 w 371413"/>
                <a:gd name="connsiteY6" fmla="*/ 1083465 h 1315609"/>
                <a:gd name="connsiteX7" fmla="*/ 110590 w 371413"/>
                <a:gd name="connsiteY7" fmla="*/ 657804 h 1315609"/>
                <a:gd name="connsiteX8" fmla="*/ 46236 w 371413"/>
                <a:gd name="connsiteY8" fmla="*/ 232143 h 1315609"/>
                <a:gd name="connsiteX9" fmla="*/ 1 w 371413"/>
                <a:gd name="connsiteY9" fmla="*/ 105818 h 1315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13" h="1315609">
                  <a:moveTo>
                    <a:pt x="237718" y="0"/>
                  </a:moveTo>
                  <a:lnTo>
                    <a:pt x="239251" y="3184"/>
                  </a:lnTo>
                  <a:cubicBezTo>
                    <a:pt x="324354" y="204388"/>
                    <a:pt x="371413" y="425600"/>
                    <a:pt x="371413" y="657804"/>
                  </a:cubicBezTo>
                  <a:cubicBezTo>
                    <a:pt x="371413" y="890008"/>
                    <a:pt x="324354" y="1111220"/>
                    <a:pt x="239251" y="1312424"/>
                  </a:cubicBezTo>
                  <a:lnTo>
                    <a:pt x="237717" y="1315609"/>
                  </a:lnTo>
                  <a:lnTo>
                    <a:pt x="0" y="1209791"/>
                  </a:lnTo>
                  <a:lnTo>
                    <a:pt x="46236" y="1083465"/>
                  </a:lnTo>
                  <a:cubicBezTo>
                    <a:pt x="88060" y="948999"/>
                    <a:pt x="110590" y="806033"/>
                    <a:pt x="110590" y="657804"/>
                  </a:cubicBezTo>
                  <a:cubicBezTo>
                    <a:pt x="110590" y="509576"/>
                    <a:pt x="88060" y="366609"/>
                    <a:pt x="46236" y="232143"/>
                  </a:cubicBezTo>
                  <a:lnTo>
                    <a:pt x="1" y="105818"/>
                  </a:lnTo>
                  <a:close/>
                </a:path>
              </a:pathLst>
            </a:custGeom>
            <a:solidFill>
              <a:schemeClr val="tx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A597770-1711-4C91-8A29-90D1667C5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940" y="4163468"/>
              <a:ext cx="872543" cy="812255"/>
            </a:xfrm>
            <a:custGeom>
              <a:avLst/>
              <a:gdLst>
                <a:gd name="connsiteX0" fmla="*/ 818260 w 1055519"/>
                <a:gd name="connsiteY0" fmla="*/ 0 h 982588"/>
                <a:gd name="connsiteX1" fmla="*/ 1055519 w 1055519"/>
                <a:gd name="connsiteY1" fmla="*/ 105521 h 982588"/>
                <a:gd name="connsiteX2" fmla="*/ 1012752 w 1055519"/>
                <a:gd name="connsiteY2" fmla="*/ 194301 h 982588"/>
                <a:gd name="connsiteX3" fmla="*/ 188583 w 1055519"/>
                <a:gd name="connsiteY3" fmla="*/ 942277 h 982588"/>
                <a:gd name="connsiteX4" fmla="*/ 78448 w 1055519"/>
                <a:gd name="connsiteY4" fmla="*/ 982588 h 982588"/>
                <a:gd name="connsiteX5" fmla="*/ 0 w 1055519"/>
                <a:gd name="connsiteY5" fmla="*/ 741127 h 982588"/>
                <a:gd name="connsiteX6" fmla="*/ 80662 w 1055519"/>
                <a:gd name="connsiteY6" fmla="*/ 711604 h 982588"/>
                <a:gd name="connsiteX7" fmla="*/ 782145 w 1055519"/>
                <a:gd name="connsiteY7" fmla="*/ 74972 h 98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5519" h="982588">
                  <a:moveTo>
                    <a:pt x="818260" y="0"/>
                  </a:moveTo>
                  <a:lnTo>
                    <a:pt x="1055519" y="105521"/>
                  </a:lnTo>
                  <a:lnTo>
                    <a:pt x="1012752" y="194301"/>
                  </a:lnTo>
                  <a:cubicBezTo>
                    <a:pt x="831522" y="527915"/>
                    <a:pt x="540691" y="793349"/>
                    <a:pt x="188583" y="942277"/>
                  </a:cubicBezTo>
                  <a:lnTo>
                    <a:pt x="78448" y="982588"/>
                  </a:lnTo>
                  <a:lnTo>
                    <a:pt x="0" y="741127"/>
                  </a:lnTo>
                  <a:lnTo>
                    <a:pt x="80662" y="711604"/>
                  </a:lnTo>
                  <a:cubicBezTo>
                    <a:pt x="380354" y="584845"/>
                    <a:pt x="627893" y="358923"/>
                    <a:pt x="782145" y="74972"/>
                  </a:cubicBezTo>
                  <a:close/>
                </a:path>
              </a:pathLst>
            </a:custGeom>
            <a:solidFill>
              <a:schemeClr val="tx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25527674-9628-4B33-AB41-D0C11EEE7B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6966" y="2425632"/>
            <a:ext cx="872543" cy="87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14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21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426543-F7FD-43A9-AE21-C3F13DF40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% Bed occupancy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87AADBA5-CA59-403C-99C1-6F0B5F62F6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939646"/>
              </p:ext>
            </p:extLst>
          </p:nvPr>
        </p:nvGraphicFramePr>
        <p:xfrm>
          <a:off x="632085" y="1479765"/>
          <a:ext cx="10927829" cy="3689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88351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22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426543-F7FD-43A9-AE21-C3F13DF40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Referral forums beds availability…</a:t>
            </a:r>
          </a:p>
        </p:txBody>
      </p:sp>
      <p:pic>
        <p:nvPicPr>
          <p:cNvPr id="18" name="Picture 4" descr="C:\Users\Martin\Desktop\WPSW\Othaya beds.jpg">
            <a:extLst>
              <a:ext uri="{FF2B5EF4-FFF2-40B4-BE49-F238E27FC236}">
                <a16:creationId xmlns:a16="http://schemas.microsoft.com/office/drawing/2014/main" id="{1FB050E5-194C-491C-9819-E05F3BA0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r="29589" b="-2"/>
          <a:stretch>
            <a:fillRect/>
          </a:stretch>
        </p:blipFill>
        <p:spPr bwMode="auto">
          <a:xfrm>
            <a:off x="1061055" y="1937190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Martin\Desktop\WPSW\Mt Kenya.jpg">
            <a:extLst>
              <a:ext uri="{FF2B5EF4-FFF2-40B4-BE49-F238E27FC236}">
                <a16:creationId xmlns:a16="http://schemas.microsoft.com/office/drawing/2014/main" id="{BA5633BB-9637-43C6-A264-55581F1F9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r="24789" b="-5"/>
          <a:stretch>
            <a:fillRect/>
          </a:stretch>
        </p:blipFill>
        <p:spPr bwMode="auto">
          <a:xfrm>
            <a:off x="3666392" y="1929170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Martin\Desktop\WPSW\Karatina SCH.jpg">
            <a:extLst>
              <a:ext uri="{FF2B5EF4-FFF2-40B4-BE49-F238E27FC236}">
                <a16:creationId xmlns:a16="http://schemas.microsoft.com/office/drawing/2014/main" id="{2CFDA1CB-9B48-4956-AD02-E5D4487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r="11626" b="6"/>
          <a:stretch>
            <a:fillRect/>
          </a:stretch>
        </p:blipFill>
        <p:spPr bwMode="auto">
          <a:xfrm>
            <a:off x="6308780" y="1929169"/>
            <a:ext cx="2406011" cy="2406011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Martin\Desktop\WPSW\Nyeri CRH.jpg">
            <a:extLst>
              <a:ext uri="{FF2B5EF4-FFF2-40B4-BE49-F238E27FC236}">
                <a16:creationId xmlns:a16="http://schemas.microsoft.com/office/drawing/2014/main" id="{A5101880-741D-4973-987C-142747626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" r="3" b="6097"/>
          <a:stretch>
            <a:fillRect/>
          </a:stretch>
        </p:blipFill>
        <p:spPr bwMode="auto">
          <a:xfrm>
            <a:off x="9033768" y="1937190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930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23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426543-F7FD-43A9-AE21-C3F13DF40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830" y="402826"/>
            <a:ext cx="3156284" cy="923330"/>
          </a:xfrm>
        </p:spPr>
        <p:txBody>
          <a:bodyPr/>
          <a:lstStyle/>
          <a:p>
            <a:r>
              <a:rPr lang="en-GB" dirty="0"/>
              <a:t>Challenges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361060-EDCA-4D4F-AEE7-1061B91DE1D5}"/>
              </a:ext>
            </a:extLst>
          </p:cNvPr>
          <p:cNvGrpSpPr/>
          <p:nvPr/>
        </p:nvGrpSpPr>
        <p:grpSpPr>
          <a:xfrm>
            <a:off x="1616830" y="612230"/>
            <a:ext cx="9546929" cy="4692755"/>
            <a:chOff x="-527761" y="1113474"/>
            <a:chExt cx="9546929" cy="46927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9088BBD-8F8A-40DB-931D-37FE87AA4AEE}"/>
                </a:ext>
              </a:extLst>
            </p:cNvPr>
            <p:cNvGrpSpPr/>
            <p:nvPr/>
          </p:nvGrpSpPr>
          <p:grpSpPr>
            <a:xfrm>
              <a:off x="2982232" y="2113506"/>
              <a:ext cx="3179555" cy="3130531"/>
              <a:chOff x="3976309" y="1494394"/>
              <a:chExt cx="4239406" cy="4174041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DA3EB3C-52D7-47A7-9EA0-3FC875F2F651}"/>
                  </a:ext>
                </a:extLst>
              </p:cNvPr>
              <p:cNvSpPr/>
              <p:nvPr/>
            </p:nvSpPr>
            <p:spPr>
              <a:xfrm>
                <a:off x="7036005" y="2247707"/>
                <a:ext cx="1179710" cy="3020097"/>
              </a:xfrm>
              <a:custGeom>
                <a:avLst/>
                <a:gdLst>
                  <a:gd name="connsiteX0" fmla="*/ 0 w 1179710"/>
                  <a:gd name="connsiteY0" fmla="*/ 0 h 3020097"/>
                  <a:gd name="connsiteX1" fmla="*/ 927042 w 1179710"/>
                  <a:gd name="connsiteY1" fmla="*/ 489406 h 3020097"/>
                  <a:gd name="connsiteX2" fmla="*/ 1155873 w 1179710"/>
                  <a:gd name="connsiteY2" fmla="*/ 1425618 h 3020097"/>
                  <a:gd name="connsiteX3" fmla="*/ 949857 w 1179710"/>
                  <a:gd name="connsiteY3" fmla="*/ 2297861 h 3020097"/>
                  <a:gd name="connsiteX4" fmla="*/ 946970 w 1179710"/>
                  <a:gd name="connsiteY4" fmla="*/ 2301492 h 3020097"/>
                  <a:gd name="connsiteX5" fmla="*/ 352248 w 1179710"/>
                  <a:gd name="connsiteY5" fmla="*/ 3020097 h 3020097"/>
                  <a:gd name="connsiteX6" fmla="*/ 483477 w 1179710"/>
                  <a:gd name="connsiteY6" fmla="*/ 2266016 h 3020097"/>
                  <a:gd name="connsiteX7" fmla="*/ 367534 w 1179710"/>
                  <a:gd name="connsiteY7" fmla="*/ 1729414 h 3020097"/>
                  <a:gd name="connsiteX8" fmla="*/ 408935 w 1179710"/>
                  <a:gd name="connsiteY8" fmla="*/ 1645253 h 3020097"/>
                  <a:gd name="connsiteX9" fmla="*/ 408961 w 1179710"/>
                  <a:gd name="connsiteY9" fmla="*/ 1645177 h 3020097"/>
                  <a:gd name="connsiteX10" fmla="*/ 439636 w 1179710"/>
                  <a:gd name="connsiteY10" fmla="*/ 1556570 h 3020097"/>
                  <a:gd name="connsiteX11" fmla="*/ 441203 w 1179710"/>
                  <a:gd name="connsiteY11" fmla="*/ 1549522 h 3020097"/>
                  <a:gd name="connsiteX12" fmla="*/ 443166 w 1179710"/>
                  <a:gd name="connsiteY12" fmla="*/ 1543696 h 3020097"/>
                  <a:gd name="connsiteX13" fmla="*/ 448334 w 1179710"/>
                  <a:gd name="connsiteY13" fmla="*/ 1517453 h 3020097"/>
                  <a:gd name="connsiteX14" fmla="*/ 459853 w 1179710"/>
                  <a:gd name="connsiteY14" fmla="*/ 1465645 h 3020097"/>
                  <a:gd name="connsiteX15" fmla="*/ 461377 w 1179710"/>
                  <a:gd name="connsiteY15" fmla="*/ 1451208 h 3020097"/>
                  <a:gd name="connsiteX16" fmla="*/ 463705 w 1179710"/>
                  <a:gd name="connsiteY16" fmla="*/ 1439384 h 3020097"/>
                  <a:gd name="connsiteX17" fmla="*/ 465422 w 1179710"/>
                  <a:gd name="connsiteY17" fmla="*/ 1412877 h 3020097"/>
                  <a:gd name="connsiteX18" fmla="*/ 469588 w 1179710"/>
                  <a:gd name="connsiteY18" fmla="*/ 1373402 h 3020097"/>
                  <a:gd name="connsiteX19" fmla="*/ 469409 w 1179710"/>
                  <a:gd name="connsiteY19" fmla="*/ 1351322 h 3020097"/>
                  <a:gd name="connsiteX20" fmla="*/ 470551 w 1179710"/>
                  <a:gd name="connsiteY20" fmla="*/ 1333694 h 3020097"/>
                  <a:gd name="connsiteX21" fmla="*/ 469084 w 1179710"/>
                  <a:gd name="connsiteY21" fmla="*/ 1311039 h 3020097"/>
                  <a:gd name="connsiteX22" fmla="*/ 468839 w 1179710"/>
                  <a:gd name="connsiteY22" fmla="*/ 1280762 h 3020097"/>
                  <a:gd name="connsiteX23" fmla="*/ 465178 w 1179710"/>
                  <a:gd name="connsiteY23" fmla="*/ 1250735 h 3020097"/>
                  <a:gd name="connsiteX24" fmla="*/ 463705 w 1179710"/>
                  <a:gd name="connsiteY24" fmla="*/ 1228003 h 3020097"/>
                  <a:gd name="connsiteX25" fmla="*/ 460292 w 1179710"/>
                  <a:gd name="connsiteY25" fmla="*/ 1210667 h 3020097"/>
                  <a:gd name="connsiteX26" fmla="*/ 457607 w 1179710"/>
                  <a:gd name="connsiteY26" fmla="*/ 1188651 h 3020097"/>
                  <a:gd name="connsiteX27" fmla="*/ 448334 w 1179710"/>
                  <a:gd name="connsiteY27" fmla="*/ 1149939 h 3020097"/>
                  <a:gd name="connsiteX28" fmla="*/ 443166 w 1179710"/>
                  <a:gd name="connsiteY28" fmla="*/ 1123691 h 3020097"/>
                  <a:gd name="connsiteX29" fmla="*/ 439300 w 1179710"/>
                  <a:gd name="connsiteY29" fmla="*/ 1112220 h 3020097"/>
                  <a:gd name="connsiteX30" fmla="*/ 435891 w 1179710"/>
                  <a:gd name="connsiteY30" fmla="*/ 1097990 h 3020097"/>
                  <a:gd name="connsiteX31" fmla="*/ 417576 w 1179710"/>
                  <a:gd name="connsiteY31" fmla="*/ 1047769 h 3020097"/>
                  <a:gd name="connsiteX32" fmla="*/ 408935 w 1179710"/>
                  <a:gd name="connsiteY32" fmla="*/ 1022134 h 3020097"/>
                  <a:gd name="connsiteX33" fmla="*/ 406195 w 1179710"/>
                  <a:gd name="connsiteY33" fmla="*/ 1016565 h 3020097"/>
                  <a:gd name="connsiteX34" fmla="*/ 403692 w 1179710"/>
                  <a:gd name="connsiteY34" fmla="*/ 1009702 h 3020097"/>
                  <a:gd name="connsiteX35" fmla="*/ 361059 w 1179710"/>
                  <a:gd name="connsiteY35" fmla="*/ 924809 h 3020097"/>
                  <a:gd name="connsiteX36" fmla="*/ 361011 w 1179710"/>
                  <a:gd name="connsiteY36" fmla="*/ 924712 h 3020097"/>
                  <a:gd name="connsiteX37" fmla="*/ 100708 w 1179710"/>
                  <a:gd name="connsiteY37" fmla="*/ 473951 h 302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179710" h="3020097">
                    <a:moveTo>
                      <a:pt x="0" y="0"/>
                    </a:moveTo>
                    <a:lnTo>
                      <a:pt x="927042" y="489406"/>
                    </a:lnTo>
                    <a:lnTo>
                      <a:pt x="1155873" y="1425618"/>
                    </a:lnTo>
                    <a:cubicBezTo>
                      <a:pt x="1222846" y="1732474"/>
                      <a:pt x="1146985" y="2053297"/>
                      <a:pt x="949857" y="2297861"/>
                    </a:cubicBezTo>
                    <a:cubicBezTo>
                      <a:pt x="948895" y="2299118"/>
                      <a:pt x="947933" y="2300235"/>
                      <a:pt x="946970" y="2301492"/>
                    </a:cubicBezTo>
                    <a:lnTo>
                      <a:pt x="352248" y="3020097"/>
                    </a:lnTo>
                    <a:cubicBezTo>
                      <a:pt x="485402" y="2795786"/>
                      <a:pt x="539808" y="2524406"/>
                      <a:pt x="483477" y="2266016"/>
                    </a:cubicBezTo>
                    <a:lnTo>
                      <a:pt x="367534" y="1729414"/>
                    </a:lnTo>
                    <a:lnTo>
                      <a:pt x="408935" y="1645253"/>
                    </a:lnTo>
                    <a:lnTo>
                      <a:pt x="408961" y="1645177"/>
                    </a:lnTo>
                    <a:lnTo>
                      <a:pt x="439636" y="1556570"/>
                    </a:lnTo>
                    <a:lnTo>
                      <a:pt x="441203" y="1549522"/>
                    </a:lnTo>
                    <a:lnTo>
                      <a:pt x="443166" y="1543696"/>
                    </a:lnTo>
                    <a:lnTo>
                      <a:pt x="448334" y="1517453"/>
                    </a:lnTo>
                    <a:lnTo>
                      <a:pt x="459853" y="1465645"/>
                    </a:lnTo>
                    <a:lnTo>
                      <a:pt x="461377" y="1451208"/>
                    </a:lnTo>
                    <a:lnTo>
                      <a:pt x="463705" y="1439384"/>
                    </a:lnTo>
                    <a:lnTo>
                      <a:pt x="465422" y="1412877"/>
                    </a:lnTo>
                    <a:lnTo>
                      <a:pt x="469588" y="1373402"/>
                    </a:lnTo>
                    <a:lnTo>
                      <a:pt x="469409" y="1351322"/>
                    </a:lnTo>
                    <a:lnTo>
                      <a:pt x="470551" y="1333694"/>
                    </a:lnTo>
                    <a:lnTo>
                      <a:pt x="469084" y="1311039"/>
                    </a:lnTo>
                    <a:lnTo>
                      <a:pt x="468839" y="1280762"/>
                    </a:lnTo>
                    <a:lnTo>
                      <a:pt x="465178" y="1250735"/>
                    </a:lnTo>
                    <a:lnTo>
                      <a:pt x="463705" y="1228003"/>
                    </a:lnTo>
                    <a:lnTo>
                      <a:pt x="460292" y="1210667"/>
                    </a:lnTo>
                    <a:lnTo>
                      <a:pt x="457607" y="1188651"/>
                    </a:lnTo>
                    <a:lnTo>
                      <a:pt x="448334" y="1149939"/>
                    </a:lnTo>
                    <a:lnTo>
                      <a:pt x="443166" y="1123691"/>
                    </a:lnTo>
                    <a:lnTo>
                      <a:pt x="439300" y="1112220"/>
                    </a:lnTo>
                    <a:lnTo>
                      <a:pt x="435891" y="1097990"/>
                    </a:lnTo>
                    <a:lnTo>
                      <a:pt x="417576" y="1047769"/>
                    </a:lnTo>
                    <a:lnTo>
                      <a:pt x="408935" y="1022134"/>
                    </a:lnTo>
                    <a:lnTo>
                      <a:pt x="406195" y="1016565"/>
                    </a:lnTo>
                    <a:lnTo>
                      <a:pt x="403692" y="1009702"/>
                    </a:lnTo>
                    <a:lnTo>
                      <a:pt x="361059" y="924809"/>
                    </a:lnTo>
                    <a:lnTo>
                      <a:pt x="361011" y="924712"/>
                    </a:lnTo>
                    <a:lnTo>
                      <a:pt x="100708" y="473951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618313C-E38F-4125-837A-3B7B2E22950F}"/>
                  </a:ext>
                </a:extLst>
              </p:cNvPr>
              <p:cNvSpPr/>
              <p:nvPr/>
            </p:nvSpPr>
            <p:spPr>
              <a:xfrm>
                <a:off x="7036007" y="2247708"/>
                <a:ext cx="1150847" cy="1405053"/>
              </a:xfrm>
              <a:custGeom>
                <a:avLst/>
                <a:gdLst>
                  <a:gd name="connsiteX0" fmla="*/ 0 w 1150847"/>
                  <a:gd name="connsiteY0" fmla="*/ 0 h 1405053"/>
                  <a:gd name="connsiteX1" fmla="*/ 832215 w 1150847"/>
                  <a:gd name="connsiteY1" fmla="*/ 530046 h 1405053"/>
                  <a:gd name="connsiteX2" fmla="*/ 1150847 w 1150847"/>
                  <a:gd name="connsiteY2" fmla="*/ 1405053 h 1405053"/>
                  <a:gd name="connsiteX3" fmla="*/ 1101530 w 1150847"/>
                  <a:gd name="connsiteY3" fmla="*/ 1305606 h 1405053"/>
                  <a:gd name="connsiteX4" fmla="*/ 679174 w 1150847"/>
                  <a:gd name="connsiteY4" fmla="*/ 921939 h 1405053"/>
                  <a:gd name="connsiteX5" fmla="*/ 235888 w 1150847"/>
                  <a:gd name="connsiteY5" fmla="*/ 708042 h 1405053"/>
                  <a:gd name="connsiteX6" fmla="*/ 100708 w 1150847"/>
                  <a:gd name="connsiteY6" fmla="*/ 473954 h 140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0847" h="1405053">
                    <a:moveTo>
                      <a:pt x="0" y="0"/>
                    </a:moveTo>
                    <a:lnTo>
                      <a:pt x="832215" y="530046"/>
                    </a:lnTo>
                    <a:lnTo>
                      <a:pt x="1150847" y="1405053"/>
                    </a:lnTo>
                    <a:lnTo>
                      <a:pt x="1101530" y="1305606"/>
                    </a:lnTo>
                    <a:cubicBezTo>
                      <a:pt x="1001079" y="1141508"/>
                      <a:pt x="858105" y="1007584"/>
                      <a:pt x="679174" y="921939"/>
                    </a:cubicBezTo>
                    <a:lnTo>
                      <a:pt x="235888" y="708042"/>
                    </a:lnTo>
                    <a:lnTo>
                      <a:pt x="100708" y="473954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D12519D-E36C-43BA-84EF-E2E82E9D9737}"/>
                  </a:ext>
                </a:extLst>
              </p:cNvPr>
              <p:cNvSpPr/>
              <p:nvPr/>
            </p:nvSpPr>
            <p:spPr>
              <a:xfrm>
                <a:off x="5577024" y="1613512"/>
                <a:ext cx="2595746" cy="1991368"/>
              </a:xfrm>
              <a:custGeom>
                <a:avLst/>
                <a:gdLst>
                  <a:gd name="connsiteX0" fmla="*/ 946825 w 2595746"/>
                  <a:gd name="connsiteY0" fmla="*/ 0 h 1991368"/>
                  <a:gd name="connsiteX1" fmla="*/ 1835030 w 2595746"/>
                  <a:gd name="connsiteY1" fmla="*/ 389970 h 1991368"/>
                  <a:gd name="connsiteX2" fmla="*/ 2398059 w 2595746"/>
                  <a:gd name="connsiteY2" fmla="*/ 1092757 h 1991368"/>
                  <a:gd name="connsiteX3" fmla="*/ 2595746 w 2595746"/>
                  <a:gd name="connsiteY3" fmla="*/ 1991368 h 1991368"/>
                  <a:gd name="connsiteX4" fmla="*/ 2087356 w 2595746"/>
                  <a:gd name="connsiteY4" fmla="*/ 1434214 h 1991368"/>
                  <a:gd name="connsiteX5" fmla="*/ 1616891 w 2595746"/>
                  <a:gd name="connsiteY5" fmla="*/ 1207202 h 1991368"/>
                  <a:gd name="connsiteX6" fmla="*/ 1523597 w 2595746"/>
                  <a:gd name="connsiteY6" fmla="*/ 1045647 h 1991368"/>
                  <a:gd name="connsiteX7" fmla="*/ 815169 w 2595746"/>
                  <a:gd name="connsiteY7" fmla="*/ 636665 h 1991368"/>
                  <a:gd name="connsiteX8" fmla="*/ 434498 w 2595746"/>
                  <a:gd name="connsiteY8" fmla="*/ 636665 h 1991368"/>
                  <a:gd name="connsiteX9" fmla="*/ 0 w 2595746"/>
                  <a:gd name="connsiteY9" fmla="*/ 427008 h 199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95746" h="1991368">
                    <a:moveTo>
                      <a:pt x="946825" y="0"/>
                    </a:moveTo>
                    <a:lnTo>
                      <a:pt x="1835030" y="389970"/>
                    </a:lnTo>
                    <a:cubicBezTo>
                      <a:pt x="2119922" y="526460"/>
                      <a:pt x="2327137" y="784979"/>
                      <a:pt x="2398059" y="1092757"/>
                    </a:cubicBezTo>
                    <a:lnTo>
                      <a:pt x="2595746" y="1991368"/>
                    </a:lnTo>
                    <a:cubicBezTo>
                      <a:pt x="2500581" y="1748430"/>
                      <a:pt x="2325931" y="1548407"/>
                      <a:pt x="2087356" y="1434214"/>
                    </a:cubicBezTo>
                    <a:lnTo>
                      <a:pt x="1616891" y="1207202"/>
                    </a:lnTo>
                    <a:lnTo>
                      <a:pt x="1523597" y="1045647"/>
                    </a:lnTo>
                    <a:cubicBezTo>
                      <a:pt x="1377409" y="792468"/>
                      <a:pt x="1107411" y="636665"/>
                      <a:pt x="815169" y="636665"/>
                    </a:cubicBezTo>
                    <a:lnTo>
                      <a:pt x="434498" y="636665"/>
                    </a:lnTo>
                    <a:lnTo>
                      <a:pt x="0" y="427008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4983A9-4844-4988-9948-E874DE751A37}"/>
                  </a:ext>
                </a:extLst>
              </p:cNvPr>
              <p:cNvSpPr/>
              <p:nvPr/>
            </p:nvSpPr>
            <p:spPr>
              <a:xfrm>
                <a:off x="5577024" y="1613513"/>
                <a:ext cx="1906291" cy="638000"/>
              </a:xfrm>
              <a:custGeom>
                <a:avLst/>
                <a:gdLst>
                  <a:gd name="connsiteX0" fmla="*/ 946825 w 1906291"/>
                  <a:gd name="connsiteY0" fmla="*/ 0 h 638000"/>
                  <a:gd name="connsiteX1" fmla="*/ 1632876 w 1906291"/>
                  <a:gd name="connsiteY1" fmla="*/ 301214 h 638000"/>
                  <a:gd name="connsiteX2" fmla="*/ 1906291 w 1906291"/>
                  <a:gd name="connsiteY2" fmla="*/ 431264 h 638000"/>
                  <a:gd name="connsiteX3" fmla="*/ 1144457 w 1906291"/>
                  <a:gd name="connsiteY3" fmla="*/ 490301 h 638000"/>
                  <a:gd name="connsiteX4" fmla="*/ 835308 w 1906291"/>
                  <a:gd name="connsiteY4" fmla="*/ 638000 h 638000"/>
                  <a:gd name="connsiteX5" fmla="*/ 815169 w 1906291"/>
                  <a:gd name="connsiteY5" fmla="*/ 636664 h 638000"/>
                  <a:gd name="connsiteX6" fmla="*/ 434495 w 1906291"/>
                  <a:gd name="connsiteY6" fmla="*/ 636664 h 638000"/>
                  <a:gd name="connsiteX7" fmla="*/ 0 w 1906291"/>
                  <a:gd name="connsiteY7" fmla="*/ 427008 h 63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6291" h="638000">
                    <a:moveTo>
                      <a:pt x="946825" y="0"/>
                    </a:moveTo>
                    <a:lnTo>
                      <a:pt x="1632876" y="301214"/>
                    </a:lnTo>
                    <a:lnTo>
                      <a:pt x="1906291" y="431264"/>
                    </a:lnTo>
                    <a:cubicBezTo>
                      <a:pt x="1657316" y="353801"/>
                      <a:pt x="1382744" y="375470"/>
                      <a:pt x="1144457" y="490301"/>
                    </a:cubicBezTo>
                    <a:lnTo>
                      <a:pt x="835308" y="638000"/>
                    </a:lnTo>
                    <a:lnTo>
                      <a:pt x="815169" y="636664"/>
                    </a:lnTo>
                    <a:lnTo>
                      <a:pt x="434495" y="636664"/>
                    </a:lnTo>
                    <a:lnTo>
                      <a:pt x="0" y="427008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41153D3-62C7-40B1-A10B-67668820143C}"/>
                  </a:ext>
                </a:extLst>
              </p:cNvPr>
              <p:cNvSpPr/>
              <p:nvPr/>
            </p:nvSpPr>
            <p:spPr>
              <a:xfrm>
                <a:off x="5105511" y="1494394"/>
                <a:ext cx="2276205" cy="1143454"/>
              </a:xfrm>
              <a:custGeom>
                <a:avLst/>
                <a:gdLst>
                  <a:gd name="connsiteX0" fmla="*/ 991748 w 2276205"/>
                  <a:gd name="connsiteY0" fmla="*/ 0 h 1143454"/>
                  <a:gd name="connsiteX1" fmla="*/ 1441934 w 2276205"/>
                  <a:gd name="connsiteY1" fmla="*/ 102761 h 1143454"/>
                  <a:gd name="connsiteX2" fmla="*/ 2276205 w 2276205"/>
                  <a:gd name="connsiteY2" fmla="*/ 499583 h 1143454"/>
                  <a:gd name="connsiteX3" fmla="*/ 1514371 w 2276205"/>
                  <a:gd name="connsiteY3" fmla="*/ 558620 h 1143454"/>
                  <a:gd name="connsiteX4" fmla="*/ 1101688 w 2276205"/>
                  <a:gd name="connsiteY4" fmla="*/ 755783 h 1143454"/>
                  <a:gd name="connsiteX5" fmla="*/ 694161 w 2276205"/>
                  <a:gd name="connsiteY5" fmla="*/ 755783 h 1143454"/>
                  <a:gd name="connsiteX6" fmla="*/ 46159 w 2276205"/>
                  <a:gd name="connsiteY6" fmla="*/ 1074501 h 1143454"/>
                  <a:gd name="connsiteX7" fmla="*/ 0 w 2276205"/>
                  <a:gd name="connsiteY7" fmla="*/ 1143454 h 1143454"/>
                  <a:gd name="connsiteX8" fmla="*/ 101738 w 2276205"/>
                  <a:gd name="connsiteY8" fmla="*/ 730682 h 1143454"/>
                  <a:gd name="connsiteX9" fmla="*/ 539866 w 2276205"/>
                  <a:gd name="connsiteY9" fmla="*/ 108945 h 1143454"/>
                  <a:gd name="connsiteX10" fmla="*/ 389741 w 2276205"/>
                  <a:gd name="connsiteY10" fmla="*/ 178651 h 1143454"/>
                  <a:gd name="connsiteX11" fmla="*/ 541561 w 2276205"/>
                  <a:gd name="connsiteY11" fmla="*/ 102761 h 1143454"/>
                  <a:gd name="connsiteX12" fmla="*/ 991748 w 2276205"/>
                  <a:gd name="connsiteY12" fmla="*/ 0 h 1143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76205" h="1143454">
                    <a:moveTo>
                      <a:pt x="991748" y="0"/>
                    </a:moveTo>
                    <a:cubicBezTo>
                      <a:pt x="1145724" y="0"/>
                      <a:pt x="1299701" y="34254"/>
                      <a:pt x="1441934" y="102761"/>
                    </a:cubicBezTo>
                    <a:lnTo>
                      <a:pt x="2276205" y="499583"/>
                    </a:lnTo>
                    <a:cubicBezTo>
                      <a:pt x="2027230" y="422120"/>
                      <a:pt x="1752658" y="443789"/>
                      <a:pt x="1514371" y="558620"/>
                    </a:cubicBezTo>
                    <a:lnTo>
                      <a:pt x="1101688" y="755783"/>
                    </a:lnTo>
                    <a:lnTo>
                      <a:pt x="694161" y="755783"/>
                    </a:lnTo>
                    <a:cubicBezTo>
                      <a:pt x="438450" y="755783"/>
                      <a:pt x="199768" y="875069"/>
                      <a:pt x="46159" y="1074501"/>
                    </a:cubicBezTo>
                    <a:lnTo>
                      <a:pt x="0" y="1143454"/>
                    </a:lnTo>
                    <a:lnTo>
                      <a:pt x="101738" y="730682"/>
                    </a:lnTo>
                    <a:cubicBezTo>
                      <a:pt x="164231" y="473531"/>
                      <a:pt x="321975" y="252147"/>
                      <a:pt x="539866" y="108945"/>
                    </a:cubicBezTo>
                    <a:lnTo>
                      <a:pt x="389741" y="178651"/>
                    </a:lnTo>
                    <a:lnTo>
                      <a:pt x="541561" y="102761"/>
                    </a:lnTo>
                    <a:cubicBezTo>
                      <a:pt x="683795" y="34254"/>
                      <a:pt x="837771" y="0"/>
                      <a:pt x="9917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A5A73AD-93E7-433A-A5E7-9E58508CC630}"/>
                  </a:ext>
                </a:extLst>
              </p:cNvPr>
              <p:cNvSpPr/>
              <p:nvPr/>
            </p:nvSpPr>
            <p:spPr>
              <a:xfrm>
                <a:off x="4528596" y="1570202"/>
                <a:ext cx="1183635" cy="1481941"/>
              </a:xfrm>
              <a:custGeom>
                <a:avLst/>
                <a:gdLst>
                  <a:gd name="connsiteX0" fmla="*/ 1183635 w 1183635"/>
                  <a:gd name="connsiteY0" fmla="*/ 0 h 1481941"/>
                  <a:gd name="connsiteX1" fmla="*/ 1066788 w 1183635"/>
                  <a:gd name="connsiteY1" fmla="*/ 93574 h 1481941"/>
                  <a:gd name="connsiteX2" fmla="*/ 780252 w 1183635"/>
                  <a:gd name="connsiteY2" fmla="*/ 593913 h 1481941"/>
                  <a:gd name="connsiteX3" fmla="*/ 702068 w 1183635"/>
                  <a:gd name="connsiteY3" fmla="*/ 911121 h 1481941"/>
                  <a:gd name="connsiteX4" fmla="*/ 693916 w 1183635"/>
                  <a:gd name="connsiteY4" fmla="*/ 918243 h 1481941"/>
                  <a:gd name="connsiteX5" fmla="*/ 562648 w 1183635"/>
                  <a:gd name="connsiteY5" fmla="*/ 1088957 h 1481941"/>
                  <a:gd name="connsiteX6" fmla="*/ 463618 w 1183635"/>
                  <a:gd name="connsiteY6" fmla="*/ 1260444 h 1481941"/>
                  <a:gd name="connsiteX7" fmla="*/ 0 w 1183635"/>
                  <a:gd name="connsiteY7" fmla="*/ 1481941 h 1481941"/>
                  <a:gd name="connsiteX8" fmla="*/ 255177 w 1183635"/>
                  <a:gd name="connsiteY8" fmla="*/ 458489 h 1481941"/>
                  <a:gd name="connsiteX9" fmla="*/ 1118475 w 1183635"/>
                  <a:gd name="connsiteY9" fmla="*/ 26952 h 1481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83635" h="1481941">
                    <a:moveTo>
                      <a:pt x="1183635" y="0"/>
                    </a:moveTo>
                    <a:lnTo>
                      <a:pt x="1066788" y="93574"/>
                    </a:lnTo>
                    <a:cubicBezTo>
                      <a:pt x="927570" y="228305"/>
                      <a:pt x="827122" y="401049"/>
                      <a:pt x="780252" y="593913"/>
                    </a:cubicBezTo>
                    <a:lnTo>
                      <a:pt x="702068" y="911121"/>
                    </a:lnTo>
                    <a:lnTo>
                      <a:pt x="693916" y="918243"/>
                    </a:lnTo>
                    <a:cubicBezTo>
                      <a:pt x="643480" y="968453"/>
                      <a:pt x="599195" y="1025662"/>
                      <a:pt x="562648" y="1088957"/>
                    </a:cubicBezTo>
                    <a:lnTo>
                      <a:pt x="463618" y="1260444"/>
                    </a:lnTo>
                    <a:lnTo>
                      <a:pt x="0" y="1481941"/>
                    </a:lnTo>
                    <a:lnTo>
                      <a:pt x="255177" y="458489"/>
                    </a:lnTo>
                    <a:lnTo>
                      <a:pt x="1118475" y="26952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2E66C9D-1662-4BA6-AC81-80FE9420FDCB}"/>
                  </a:ext>
                </a:extLst>
              </p:cNvPr>
              <p:cNvSpPr/>
              <p:nvPr/>
            </p:nvSpPr>
            <p:spPr>
              <a:xfrm>
                <a:off x="4011191" y="1603338"/>
                <a:ext cx="1634185" cy="2872009"/>
              </a:xfrm>
              <a:custGeom>
                <a:avLst/>
                <a:gdLst>
                  <a:gd name="connsiteX0" fmla="*/ 1634185 w 1634185"/>
                  <a:gd name="connsiteY0" fmla="*/ 0 h 2872009"/>
                  <a:gd name="connsiteX1" fmla="*/ 1196057 w 1634185"/>
                  <a:gd name="connsiteY1" fmla="*/ 621737 h 2872009"/>
                  <a:gd name="connsiteX2" fmla="*/ 1094318 w 1634185"/>
                  <a:gd name="connsiteY2" fmla="*/ 1034511 h 2872009"/>
                  <a:gd name="connsiteX3" fmla="*/ 1080053 w 1634185"/>
                  <a:gd name="connsiteY3" fmla="*/ 1055821 h 2872009"/>
                  <a:gd name="connsiteX4" fmla="*/ 783658 w 1634185"/>
                  <a:gd name="connsiteY4" fmla="*/ 1569081 h 2872009"/>
                  <a:gd name="connsiteX5" fmla="*/ 735734 w 1634185"/>
                  <a:gd name="connsiteY5" fmla="*/ 2289622 h 2872009"/>
                  <a:gd name="connsiteX6" fmla="*/ 768530 w 1634185"/>
                  <a:gd name="connsiteY6" fmla="*/ 2356292 h 2872009"/>
                  <a:gd name="connsiteX7" fmla="*/ 641418 w 1634185"/>
                  <a:gd name="connsiteY7" fmla="*/ 2872009 h 2872009"/>
                  <a:gd name="connsiteX8" fmla="*/ 0 w 1634185"/>
                  <a:gd name="connsiteY8" fmla="*/ 2015326 h 2872009"/>
                  <a:gd name="connsiteX9" fmla="*/ 226441 w 1634185"/>
                  <a:gd name="connsiteY9" fmla="*/ 1084184 h 2872009"/>
                  <a:gd name="connsiteX10" fmla="*/ 797725 w 1634185"/>
                  <a:gd name="connsiteY10" fmla="*/ 388386 h 2872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4185" h="2872009">
                    <a:moveTo>
                      <a:pt x="1634185" y="0"/>
                    </a:moveTo>
                    <a:cubicBezTo>
                      <a:pt x="1416294" y="143202"/>
                      <a:pt x="1258550" y="364586"/>
                      <a:pt x="1196057" y="621737"/>
                    </a:cubicBezTo>
                    <a:lnTo>
                      <a:pt x="1094318" y="1034511"/>
                    </a:lnTo>
                    <a:lnTo>
                      <a:pt x="1080053" y="1055821"/>
                    </a:lnTo>
                    <a:lnTo>
                      <a:pt x="783658" y="1569081"/>
                    </a:lnTo>
                    <a:cubicBezTo>
                      <a:pt x="655861" y="1790505"/>
                      <a:pt x="639886" y="2056944"/>
                      <a:pt x="735734" y="2289622"/>
                    </a:cubicBezTo>
                    <a:lnTo>
                      <a:pt x="768530" y="2356292"/>
                    </a:lnTo>
                    <a:lnTo>
                      <a:pt x="641418" y="2872009"/>
                    </a:lnTo>
                    <a:lnTo>
                      <a:pt x="0" y="2015326"/>
                    </a:lnTo>
                    <a:lnTo>
                      <a:pt x="226441" y="1084184"/>
                    </a:lnTo>
                    <a:cubicBezTo>
                      <a:pt x="301038" y="777437"/>
                      <a:pt x="511440" y="521350"/>
                      <a:pt x="797725" y="38838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7E33C90-CDB9-4FD3-A914-8E2A8461BB8D}"/>
                  </a:ext>
                </a:extLst>
              </p:cNvPr>
              <p:cNvSpPr/>
              <p:nvPr/>
            </p:nvSpPr>
            <p:spPr>
              <a:xfrm>
                <a:off x="4019062" y="2638565"/>
                <a:ext cx="760660" cy="1836782"/>
              </a:xfrm>
              <a:custGeom>
                <a:avLst/>
                <a:gdLst>
                  <a:gd name="connsiteX0" fmla="*/ 237834 w 760660"/>
                  <a:gd name="connsiteY0" fmla="*/ 0 h 1836782"/>
                  <a:gd name="connsiteX1" fmla="*/ 449025 w 760660"/>
                  <a:gd name="connsiteY1" fmla="*/ 730743 h 1836782"/>
                  <a:gd name="connsiteX2" fmla="*/ 671307 w 760660"/>
                  <a:gd name="connsiteY2" fmla="*/ 1020961 h 1836782"/>
                  <a:gd name="connsiteX3" fmla="*/ 673093 w 760660"/>
                  <a:gd name="connsiteY3" fmla="*/ 1048526 h 1836782"/>
                  <a:gd name="connsiteX4" fmla="*/ 727863 w 760660"/>
                  <a:gd name="connsiteY4" fmla="*/ 1254395 h 1836782"/>
                  <a:gd name="connsiteX5" fmla="*/ 760660 w 760660"/>
                  <a:gd name="connsiteY5" fmla="*/ 1321066 h 1836782"/>
                  <a:gd name="connsiteX6" fmla="*/ 633547 w 760660"/>
                  <a:gd name="connsiteY6" fmla="*/ 1836782 h 1836782"/>
                  <a:gd name="connsiteX7" fmla="*/ 0 w 760660"/>
                  <a:gd name="connsiteY7" fmla="*/ 990611 h 1836782"/>
                  <a:gd name="connsiteX8" fmla="*/ 17684 w 760660"/>
                  <a:gd name="connsiteY8" fmla="*/ 895695 h 183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60660" h="1836782">
                    <a:moveTo>
                      <a:pt x="237834" y="0"/>
                    </a:moveTo>
                    <a:cubicBezTo>
                      <a:pt x="213353" y="259687"/>
                      <a:pt x="287505" y="521160"/>
                      <a:pt x="449025" y="730743"/>
                    </a:cubicBezTo>
                    <a:lnTo>
                      <a:pt x="671307" y="1020961"/>
                    </a:lnTo>
                    <a:lnTo>
                      <a:pt x="673093" y="1048526"/>
                    </a:lnTo>
                    <a:cubicBezTo>
                      <a:pt x="682221" y="1118680"/>
                      <a:pt x="700478" y="1187916"/>
                      <a:pt x="727863" y="1254395"/>
                    </a:cubicBezTo>
                    <a:lnTo>
                      <a:pt x="760660" y="1321066"/>
                    </a:lnTo>
                    <a:lnTo>
                      <a:pt x="633547" y="1836782"/>
                    </a:lnTo>
                    <a:lnTo>
                      <a:pt x="0" y="990611"/>
                    </a:lnTo>
                    <a:lnTo>
                      <a:pt x="17684" y="895695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C4CA639-69A4-4E1F-98FE-42115653BBE4}"/>
                  </a:ext>
                </a:extLst>
              </p:cNvPr>
              <p:cNvSpPr/>
              <p:nvPr/>
            </p:nvSpPr>
            <p:spPr>
              <a:xfrm>
                <a:off x="3976309" y="2719845"/>
                <a:ext cx="1870538" cy="2570690"/>
              </a:xfrm>
              <a:custGeom>
                <a:avLst/>
                <a:gdLst>
                  <a:gd name="connsiteX0" fmla="*/ 250107 w 1870538"/>
                  <a:gd name="connsiteY0" fmla="*/ 0 h 2570690"/>
                  <a:gd name="connsiteX1" fmla="*/ 461298 w 1870538"/>
                  <a:gd name="connsiteY1" fmla="*/ 730743 h 2570690"/>
                  <a:gd name="connsiteX2" fmla="*/ 747429 w 1870538"/>
                  <a:gd name="connsiteY2" fmla="*/ 1104324 h 2570690"/>
                  <a:gd name="connsiteX3" fmla="*/ 770616 w 1870538"/>
                  <a:gd name="connsiteY3" fmla="*/ 1173115 h 2570690"/>
                  <a:gd name="connsiteX4" fmla="*/ 818540 w 1870538"/>
                  <a:gd name="connsiteY4" fmla="*/ 1270537 h 2570690"/>
                  <a:gd name="connsiteX5" fmla="*/ 1114935 w 1870538"/>
                  <a:gd name="connsiteY5" fmla="*/ 1783798 h 2570690"/>
                  <a:gd name="connsiteX6" fmla="*/ 1509295 w 1870538"/>
                  <a:gd name="connsiteY6" fmla="*/ 2130131 h 2570690"/>
                  <a:gd name="connsiteX7" fmla="*/ 1541538 w 1870538"/>
                  <a:gd name="connsiteY7" fmla="*/ 2141137 h 2570690"/>
                  <a:gd name="connsiteX8" fmla="*/ 1870538 w 1870538"/>
                  <a:gd name="connsiteY8" fmla="*/ 2570690 h 2570690"/>
                  <a:gd name="connsiteX9" fmla="*/ 821236 w 1870538"/>
                  <a:gd name="connsiteY9" fmla="*/ 2515111 h 2570690"/>
                  <a:gd name="connsiteX10" fmla="*/ 215780 w 1870538"/>
                  <a:gd name="connsiteY10" fmla="*/ 1776633 h 2570690"/>
                  <a:gd name="connsiteX11" fmla="*/ 29957 w 1870538"/>
                  <a:gd name="connsiteY11" fmla="*/ 895695 h 2570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70538" h="2570690">
                    <a:moveTo>
                      <a:pt x="250107" y="0"/>
                    </a:moveTo>
                    <a:cubicBezTo>
                      <a:pt x="225626" y="259687"/>
                      <a:pt x="299778" y="521160"/>
                      <a:pt x="461298" y="730743"/>
                    </a:cubicBezTo>
                    <a:lnTo>
                      <a:pt x="747429" y="1104324"/>
                    </a:lnTo>
                    <a:lnTo>
                      <a:pt x="770616" y="1173115"/>
                    </a:lnTo>
                    <a:cubicBezTo>
                      <a:pt x="784308" y="1206355"/>
                      <a:pt x="800283" y="1238905"/>
                      <a:pt x="818540" y="1270537"/>
                    </a:cubicBezTo>
                    <a:lnTo>
                      <a:pt x="1114935" y="1783798"/>
                    </a:lnTo>
                    <a:cubicBezTo>
                      <a:pt x="1206218" y="1942035"/>
                      <a:pt x="1345970" y="2062234"/>
                      <a:pt x="1509295" y="2130131"/>
                    </a:cubicBezTo>
                    <a:lnTo>
                      <a:pt x="1541538" y="2141137"/>
                    </a:lnTo>
                    <a:lnTo>
                      <a:pt x="1870538" y="2570690"/>
                    </a:lnTo>
                    <a:lnTo>
                      <a:pt x="821236" y="2515111"/>
                    </a:lnTo>
                    <a:lnTo>
                      <a:pt x="215780" y="1776633"/>
                    </a:lnTo>
                    <a:cubicBezTo>
                      <a:pt x="23039" y="1526585"/>
                      <a:pt x="-45348" y="1202274"/>
                      <a:pt x="29957" y="895695"/>
                    </a:cubicBezTo>
                    <a:close/>
                  </a:path>
                </a:pathLst>
              </a:custGeom>
              <a:solidFill>
                <a:srgbClr val="CEBA8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E99B671-0AB0-4D9F-BA7E-1942493B1BC4}"/>
                  </a:ext>
                </a:extLst>
              </p:cNvPr>
              <p:cNvSpPr/>
              <p:nvPr/>
            </p:nvSpPr>
            <p:spPr>
              <a:xfrm>
                <a:off x="4194058" y="4498879"/>
                <a:ext cx="1652789" cy="791657"/>
              </a:xfrm>
              <a:custGeom>
                <a:avLst/>
                <a:gdLst>
                  <a:gd name="connsiteX0" fmla="*/ 0 w 1652789"/>
                  <a:gd name="connsiteY0" fmla="*/ 0 h 791657"/>
                  <a:gd name="connsiteX1" fmla="*/ 48086 w 1652789"/>
                  <a:gd name="connsiteY1" fmla="*/ 41161 h 791657"/>
                  <a:gd name="connsiteX2" fmla="*/ 680494 w 1652789"/>
                  <a:gd name="connsiteY2" fmla="*/ 259748 h 791657"/>
                  <a:gd name="connsiteX3" fmla="*/ 1135068 w 1652789"/>
                  <a:gd name="connsiteY3" fmla="*/ 263172 h 791657"/>
                  <a:gd name="connsiteX4" fmla="*/ 1196579 w 1652789"/>
                  <a:gd name="connsiteY4" fmla="*/ 304197 h 791657"/>
                  <a:gd name="connsiteX5" fmla="*/ 1291546 w 1652789"/>
                  <a:gd name="connsiteY5" fmla="*/ 351097 h 791657"/>
                  <a:gd name="connsiteX6" fmla="*/ 1323788 w 1652789"/>
                  <a:gd name="connsiteY6" fmla="*/ 362103 h 791657"/>
                  <a:gd name="connsiteX7" fmla="*/ 1652789 w 1652789"/>
                  <a:gd name="connsiteY7" fmla="*/ 791657 h 791657"/>
                  <a:gd name="connsiteX8" fmla="*/ 603487 w 1652789"/>
                  <a:gd name="connsiteY8" fmla="*/ 736078 h 79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2789" h="791657">
                    <a:moveTo>
                      <a:pt x="0" y="0"/>
                    </a:moveTo>
                    <a:lnTo>
                      <a:pt x="48086" y="41161"/>
                    </a:lnTo>
                    <a:cubicBezTo>
                      <a:pt x="227214" y="180458"/>
                      <a:pt x="449084" y="258703"/>
                      <a:pt x="680494" y="259748"/>
                    </a:cubicBezTo>
                    <a:lnTo>
                      <a:pt x="1135068" y="263172"/>
                    </a:lnTo>
                    <a:lnTo>
                      <a:pt x="1196579" y="304197"/>
                    </a:lnTo>
                    <a:cubicBezTo>
                      <a:pt x="1227159" y="321846"/>
                      <a:pt x="1258881" y="337518"/>
                      <a:pt x="1291546" y="351097"/>
                    </a:cubicBezTo>
                    <a:lnTo>
                      <a:pt x="1323788" y="362103"/>
                    </a:lnTo>
                    <a:lnTo>
                      <a:pt x="1652789" y="791657"/>
                    </a:lnTo>
                    <a:lnTo>
                      <a:pt x="603487" y="736078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A0D757C-C4F2-40F4-8088-350C115E6E29}"/>
                  </a:ext>
                </a:extLst>
              </p:cNvPr>
              <p:cNvSpPr/>
              <p:nvPr/>
            </p:nvSpPr>
            <p:spPr>
              <a:xfrm>
                <a:off x="4229045" y="4544381"/>
                <a:ext cx="3024101" cy="1117882"/>
              </a:xfrm>
              <a:custGeom>
                <a:avLst/>
                <a:gdLst>
                  <a:gd name="connsiteX0" fmla="*/ 0 w 3024101"/>
                  <a:gd name="connsiteY0" fmla="*/ 0 h 1117882"/>
                  <a:gd name="connsiteX1" fmla="*/ 706464 w 3024101"/>
                  <a:gd name="connsiteY1" fmla="*/ 281977 h 1117882"/>
                  <a:gd name="connsiteX2" fmla="*/ 1216514 w 3024101"/>
                  <a:gd name="connsiteY2" fmla="*/ 285819 h 1117882"/>
                  <a:gd name="connsiteX3" fmla="*/ 1256559 w 3024101"/>
                  <a:gd name="connsiteY3" fmla="*/ 305595 h 1117882"/>
                  <a:gd name="connsiteX4" fmla="*/ 1570626 w 3024101"/>
                  <a:gd name="connsiteY4" fmla="*/ 368243 h 1117882"/>
                  <a:gd name="connsiteX5" fmla="*/ 2163148 w 3024101"/>
                  <a:gd name="connsiteY5" fmla="*/ 368243 h 1117882"/>
                  <a:gd name="connsiteX6" fmla="*/ 2477180 w 3024101"/>
                  <a:gd name="connsiteY6" fmla="*/ 305595 h 1117882"/>
                  <a:gd name="connsiteX7" fmla="*/ 2497684 w 3024101"/>
                  <a:gd name="connsiteY7" fmla="*/ 295468 h 1117882"/>
                  <a:gd name="connsiteX8" fmla="*/ 3024101 w 3024101"/>
                  <a:gd name="connsiteY8" fmla="*/ 299432 h 1117882"/>
                  <a:gd name="connsiteX9" fmla="*/ 2339618 w 3024101"/>
                  <a:gd name="connsiteY9" fmla="*/ 1087181 h 1117882"/>
                  <a:gd name="connsiteX10" fmla="*/ 1381426 w 3024101"/>
                  <a:gd name="connsiteY10" fmla="*/ 1117882 h 1117882"/>
                  <a:gd name="connsiteX11" fmla="*/ 572059 w 3024101"/>
                  <a:gd name="connsiteY11" fmla="*/ 723696 h 1117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24101" h="1117882">
                    <a:moveTo>
                      <a:pt x="0" y="0"/>
                    </a:moveTo>
                    <a:cubicBezTo>
                      <a:pt x="189987" y="178755"/>
                      <a:pt x="441995" y="280782"/>
                      <a:pt x="706464" y="281977"/>
                    </a:cubicBezTo>
                    <a:lnTo>
                      <a:pt x="1216514" y="285819"/>
                    </a:lnTo>
                    <a:lnTo>
                      <a:pt x="1256559" y="305595"/>
                    </a:lnTo>
                    <a:cubicBezTo>
                      <a:pt x="1354554" y="346334"/>
                      <a:pt x="1461036" y="368243"/>
                      <a:pt x="1570626" y="368243"/>
                    </a:cubicBezTo>
                    <a:lnTo>
                      <a:pt x="2163148" y="368243"/>
                    </a:lnTo>
                    <a:cubicBezTo>
                      <a:pt x="2272739" y="368243"/>
                      <a:pt x="2379201" y="346334"/>
                      <a:pt x="2477180" y="305595"/>
                    </a:cubicBezTo>
                    <a:lnTo>
                      <a:pt x="2497684" y="295468"/>
                    </a:lnTo>
                    <a:lnTo>
                      <a:pt x="3024101" y="299432"/>
                    </a:lnTo>
                    <a:lnTo>
                      <a:pt x="2339618" y="1087181"/>
                    </a:lnTo>
                    <a:lnTo>
                      <a:pt x="1381426" y="1117882"/>
                    </a:lnTo>
                    <a:cubicBezTo>
                      <a:pt x="1065716" y="1116532"/>
                      <a:pt x="767786" y="971335"/>
                      <a:pt x="572059" y="72369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3108A28-AEB0-465C-AD8C-0E7BAD82BB80}"/>
                  </a:ext>
                </a:extLst>
              </p:cNvPr>
              <p:cNvSpPr/>
              <p:nvPr/>
            </p:nvSpPr>
            <p:spPr>
              <a:xfrm>
                <a:off x="5606419" y="4839850"/>
                <a:ext cx="1646727" cy="822414"/>
              </a:xfrm>
              <a:custGeom>
                <a:avLst/>
                <a:gdLst>
                  <a:gd name="connsiteX0" fmla="*/ 1120307 w 1646727"/>
                  <a:gd name="connsiteY0" fmla="*/ 0 h 822414"/>
                  <a:gd name="connsiteX1" fmla="*/ 1646727 w 1646727"/>
                  <a:gd name="connsiteY1" fmla="*/ 3964 h 822414"/>
                  <a:gd name="connsiteX2" fmla="*/ 962244 w 1646727"/>
                  <a:gd name="connsiteY2" fmla="*/ 791713 h 822414"/>
                  <a:gd name="connsiteX3" fmla="*/ 4052 w 1646727"/>
                  <a:gd name="connsiteY3" fmla="*/ 822414 h 822414"/>
                  <a:gd name="connsiteX4" fmla="*/ 0 w 1646727"/>
                  <a:gd name="connsiteY4" fmla="*/ 822167 h 822414"/>
                  <a:gd name="connsiteX5" fmla="*/ 26100 w 1646727"/>
                  <a:gd name="connsiteY5" fmla="*/ 817243 h 822414"/>
                  <a:gd name="connsiteX6" fmla="*/ 592410 w 1646727"/>
                  <a:gd name="connsiteY6" fmla="*/ 460828 h 822414"/>
                  <a:gd name="connsiteX7" fmla="*/ 918489 w 1646727"/>
                  <a:gd name="connsiteY7" fmla="*/ 60690 h 822414"/>
                  <a:gd name="connsiteX8" fmla="*/ 999198 w 1646727"/>
                  <a:gd name="connsiteY8" fmla="*/ 44474 h 822414"/>
                  <a:gd name="connsiteX9" fmla="*/ 1099806 w 1646727"/>
                  <a:gd name="connsiteY9" fmla="*/ 10126 h 822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46727" h="822414">
                    <a:moveTo>
                      <a:pt x="1120307" y="0"/>
                    </a:moveTo>
                    <a:lnTo>
                      <a:pt x="1646727" y="3964"/>
                    </a:lnTo>
                    <a:lnTo>
                      <a:pt x="962244" y="791713"/>
                    </a:lnTo>
                    <a:lnTo>
                      <a:pt x="4052" y="822414"/>
                    </a:lnTo>
                    <a:lnTo>
                      <a:pt x="0" y="822167"/>
                    </a:lnTo>
                    <a:lnTo>
                      <a:pt x="26100" y="817243"/>
                    </a:lnTo>
                    <a:cubicBezTo>
                      <a:pt x="246851" y="764755"/>
                      <a:pt x="446747" y="640741"/>
                      <a:pt x="592410" y="460828"/>
                    </a:cubicBezTo>
                    <a:lnTo>
                      <a:pt x="918489" y="60690"/>
                    </a:lnTo>
                    <a:lnTo>
                      <a:pt x="999198" y="44474"/>
                    </a:lnTo>
                    <a:cubicBezTo>
                      <a:pt x="1033544" y="35193"/>
                      <a:pt x="1067147" y="23706"/>
                      <a:pt x="1099806" y="10126"/>
                    </a:cubicBez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150FBB9-4F33-4390-A090-675D140FB195}"/>
                  </a:ext>
                </a:extLst>
              </p:cNvPr>
              <p:cNvSpPr/>
              <p:nvPr/>
            </p:nvSpPr>
            <p:spPr>
              <a:xfrm>
                <a:off x="5645102" y="3971464"/>
                <a:ext cx="1903126" cy="1696971"/>
              </a:xfrm>
              <a:custGeom>
                <a:avLst/>
                <a:gdLst>
                  <a:gd name="connsiteX0" fmla="*/ 1761220 w 1903126"/>
                  <a:gd name="connsiteY0" fmla="*/ 0 h 1696971"/>
                  <a:gd name="connsiteX1" fmla="*/ 1875167 w 1903126"/>
                  <a:gd name="connsiteY1" fmla="*/ 530271 h 1696971"/>
                  <a:gd name="connsiteX2" fmla="*/ 1760251 w 1903126"/>
                  <a:gd name="connsiteY2" fmla="*/ 1277804 h 1696971"/>
                  <a:gd name="connsiteX3" fmla="*/ 1736422 w 1903126"/>
                  <a:gd name="connsiteY3" fmla="*/ 1312313 h 1696971"/>
                  <a:gd name="connsiteX4" fmla="*/ 922366 w 1903126"/>
                  <a:gd name="connsiteY4" fmla="*/ 1696943 h 1696971"/>
                  <a:gd name="connsiteX5" fmla="*/ 0 w 1903126"/>
                  <a:gd name="connsiteY5" fmla="*/ 1690153 h 1696971"/>
                  <a:gd name="connsiteX6" fmla="*/ 662098 w 1903126"/>
                  <a:gd name="connsiteY6" fmla="*/ 1315668 h 1696971"/>
                  <a:gd name="connsiteX7" fmla="*/ 1001852 w 1903126"/>
                  <a:gd name="connsiteY7" fmla="*/ 898748 h 1696971"/>
                  <a:gd name="connsiteX8" fmla="*/ 1061122 w 1903126"/>
                  <a:gd name="connsiteY8" fmla="*/ 878513 h 1696971"/>
                  <a:gd name="connsiteX9" fmla="*/ 1455518 w 1903126"/>
                  <a:gd name="connsiteY9" fmla="*/ 532180 h 1696971"/>
                  <a:gd name="connsiteX10" fmla="*/ 1751913 w 1903126"/>
                  <a:gd name="connsiteY10" fmla="*/ 18919 h 1696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03126" h="1696971">
                    <a:moveTo>
                      <a:pt x="1761220" y="0"/>
                    </a:moveTo>
                    <a:lnTo>
                      <a:pt x="1875167" y="530271"/>
                    </a:lnTo>
                    <a:cubicBezTo>
                      <a:pt x="1931597" y="788848"/>
                      <a:pt x="1907119" y="1053576"/>
                      <a:pt x="1760251" y="1277804"/>
                    </a:cubicBezTo>
                    <a:cubicBezTo>
                      <a:pt x="1754618" y="1288189"/>
                      <a:pt x="1742055" y="1301928"/>
                      <a:pt x="1736422" y="1312313"/>
                    </a:cubicBezTo>
                    <a:cubicBezTo>
                      <a:pt x="1537782" y="1557789"/>
                      <a:pt x="1238089" y="1699260"/>
                      <a:pt x="922366" y="1696943"/>
                    </a:cubicBezTo>
                    <a:lnTo>
                      <a:pt x="0" y="1690153"/>
                    </a:lnTo>
                    <a:cubicBezTo>
                      <a:pt x="258319" y="1653887"/>
                      <a:pt x="495626" y="1521283"/>
                      <a:pt x="662098" y="1315668"/>
                    </a:cubicBezTo>
                    <a:lnTo>
                      <a:pt x="1001852" y="898748"/>
                    </a:lnTo>
                    <a:lnTo>
                      <a:pt x="1061122" y="878513"/>
                    </a:lnTo>
                    <a:cubicBezTo>
                      <a:pt x="1224420" y="810616"/>
                      <a:pt x="1364151" y="690417"/>
                      <a:pt x="1455518" y="532180"/>
                    </a:cubicBezTo>
                    <a:lnTo>
                      <a:pt x="1751913" y="18919"/>
                    </a:lnTo>
                    <a:close/>
                  </a:path>
                </a:pathLst>
              </a:custGeom>
              <a:solidFill>
                <a:srgbClr val="805AA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3015F0B-D332-422D-AA62-7A2A60EDA69D}"/>
                  </a:ext>
                </a:extLst>
              </p:cNvPr>
              <p:cNvSpPr/>
              <p:nvPr/>
            </p:nvSpPr>
            <p:spPr>
              <a:xfrm>
                <a:off x="7334566" y="3971463"/>
                <a:ext cx="213663" cy="1364048"/>
              </a:xfrm>
              <a:custGeom>
                <a:avLst/>
                <a:gdLst>
                  <a:gd name="connsiteX0" fmla="*/ 71757 w 213663"/>
                  <a:gd name="connsiteY0" fmla="*/ 0 h 1364048"/>
                  <a:gd name="connsiteX1" fmla="*/ 185704 w 213663"/>
                  <a:gd name="connsiteY1" fmla="*/ 530271 h 1364048"/>
                  <a:gd name="connsiteX2" fmla="*/ 70788 w 213663"/>
                  <a:gd name="connsiteY2" fmla="*/ 1277804 h 1364048"/>
                  <a:gd name="connsiteX3" fmla="*/ 58874 w 213663"/>
                  <a:gd name="connsiteY3" fmla="*/ 1295058 h 1364048"/>
                  <a:gd name="connsiteX4" fmla="*/ 47876 w 213663"/>
                  <a:gd name="connsiteY4" fmla="*/ 1310985 h 1364048"/>
                  <a:gd name="connsiteX5" fmla="*/ 44896 w 213663"/>
                  <a:gd name="connsiteY5" fmla="*/ 1314586 h 1364048"/>
                  <a:gd name="connsiteX6" fmla="*/ 0 w 213663"/>
                  <a:gd name="connsiteY6" fmla="*/ 1364048 h 1364048"/>
                  <a:gd name="connsiteX7" fmla="*/ 38910 w 213663"/>
                  <a:gd name="connsiteY7" fmla="*/ 1291412 h 1364048"/>
                  <a:gd name="connsiteX8" fmla="*/ 123960 w 213663"/>
                  <a:gd name="connsiteY8" fmla="*/ 623536 h 1364048"/>
                  <a:gd name="connsiteX9" fmla="*/ 12144 w 213663"/>
                  <a:gd name="connsiteY9" fmla="*/ 106033 h 1364048"/>
                  <a:gd name="connsiteX10" fmla="*/ 62450 w 213663"/>
                  <a:gd name="connsiteY10" fmla="*/ 18919 h 1364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3663" h="1364048">
                    <a:moveTo>
                      <a:pt x="71757" y="0"/>
                    </a:moveTo>
                    <a:lnTo>
                      <a:pt x="185704" y="530271"/>
                    </a:lnTo>
                    <a:cubicBezTo>
                      <a:pt x="242134" y="788848"/>
                      <a:pt x="217656" y="1053576"/>
                      <a:pt x="70788" y="1277804"/>
                    </a:cubicBezTo>
                    <a:cubicBezTo>
                      <a:pt x="67972" y="1282997"/>
                      <a:pt x="63423" y="1289027"/>
                      <a:pt x="58874" y="1295058"/>
                    </a:cubicBezTo>
                    <a:lnTo>
                      <a:pt x="47876" y="1310985"/>
                    </a:lnTo>
                    <a:lnTo>
                      <a:pt x="44896" y="1314586"/>
                    </a:lnTo>
                    <a:lnTo>
                      <a:pt x="0" y="1364048"/>
                    </a:lnTo>
                    <a:lnTo>
                      <a:pt x="38910" y="1291412"/>
                    </a:lnTo>
                    <a:cubicBezTo>
                      <a:pt x="137756" y="1085664"/>
                      <a:pt x="173249" y="849627"/>
                      <a:pt x="123960" y="623536"/>
                    </a:cubicBezTo>
                    <a:lnTo>
                      <a:pt x="12144" y="106033"/>
                    </a:lnTo>
                    <a:lnTo>
                      <a:pt x="62450" y="18919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A00D1AF-95A0-47AA-B4D2-A1296F4B746B}"/>
                  </a:ext>
                </a:extLst>
              </p:cNvPr>
              <p:cNvSpPr txBox="1"/>
              <p:nvPr/>
            </p:nvSpPr>
            <p:spPr>
              <a:xfrm>
                <a:off x="5816863" y="1620074"/>
                <a:ext cx="558272" cy="49244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b="1" dirty="0"/>
                  <a:t>01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455D475-C983-4119-888E-AAC4B25BF881}"/>
                  </a:ext>
                </a:extLst>
              </p:cNvPr>
              <p:cNvSpPr txBox="1"/>
              <p:nvPr/>
            </p:nvSpPr>
            <p:spPr>
              <a:xfrm>
                <a:off x="7162570" y="2233027"/>
                <a:ext cx="558272" cy="49244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b="1" dirty="0"/>
                  <a:t>02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D41D6D3-3BA0-48B5-ADCB-D15D6DFBF603}"/>
                  </a:ext>
                </a:extLst>
              </p:cNvPr>
              <p:cNvSpPr txBox="1"/>
              <p:nvPr/>
            </p:nvSpPr>
            <p:spPr>
              <a:xfrm>
                <a:off x="7516903" y="3575226"/>
                <a:ext cx="558272" cy="49244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b="1" dirty="0"/>
                  <a:t>03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1B25B5F-E290-4605-88EA-DA0CAD2E43D8}"/>
                  </a:ext>
                </a:extLst>
              </p:cNvPr>
              <p:cNvSpPr txBox="1"/>
              <p:nvPr/>
            </p:nvSpPr>
            <p:spPr>
              <a:xfrm>
                <a:off x="6735945" y="4813482"/>
                <a:ext cx="558272" cy="49244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b="1" dirty="0"/>
                  <a:t>04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8C2E7AF-30D0-4434-8C07-C138F44520F1}"/>
                  </a:ext>
                </a:extLst>
              </p:cNvPr>
              <p:cNvSpPr txBox="1"/>
              <p:nvPr/>
            </p:nvSpPr>
            <p:spPr>
              <a:xfrm>
                <a:off x="5141037" y="5008359"/>
                <a:ext cx="558272" cy="49244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b="1" dirty="0"/>
                  <a:t>05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00BDE85-6D12-4FA7-B570-C3E7E0F53CB6}"/>
                  </a:ext>
                </a:extLst>
              </p:cNvPr>
              <p:cNvSpPr txBox="1"/>
              <p:nvPr/>
            </p:nvSpPr>
            <p:spPr>
              <a:xfrm>
                <a:off x="4072570" y="3758968"/>
                <a:ext cx="558272" cy="49244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b="1" dirty="0"/>
                  <a:t>06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53D944E-484E-49B5-9CA7-363240BC6B75}"/>
                  </a:ext>
                </a:extLst>
              </p:cNvPr>
              <p:cNvSpPr txBox="1"/>
              <p:nvPr/>
            </p:nvSpPr>
            <p:spPr>
              <a:xfrm>
                <a:off x="4437818" y="2287237"/>
                <a:ext cx="558272" cy="49244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b="1" dirty="0"/>
                  <a:t>07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9874D42-7574-46E6-9C41-16301598EC46}"/>
                </a:ext>
              </a:extLst>
            </p:cNvPr>
            <p:cNvSpPr txBox="1"/>
            <p:nvPr/>
          </p:nvSpPr>
          <p:spPr>
            <a:xfrm>
              <a:off x="-527761" y="3335763"/>
              <a:ext cx="2908574" cy="92333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US" b="1" dirty="0"/>
                <a:t>06 </a:t>
              </a:r>
              <a:r>
                <a:rPr lang="en-US" dirty="0"/>
                <a:t>- </a:t>
              </a:r>
              <a:r>
                <a:rPr lang="en-GB" dirty="0"/>
                <a:t>The Health management system is not integrated across all the levels of facilities.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8220DB-39BE-4898-B248-F65741DDD1D5}"/>
                </a:ext>
              </a:extLst>
            </p:cNvPr>
            <p:cNvSpPr txBox="1"/>
            <p:nvPr/>
          </p:nvSpPr>
          <p:spPr>
            <a:xfrm>
              <a:off x="-232104" y="4673677"/>
              <a:ext cx="3609555" cy="92333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US" dirty="0"/>
                <a:t>05 - </a:t>
              </a:r>
              <a:r>
                <a:rPr lang="en-GB" dirty="0"/>
                <a:t>Patient deteriorating after downward referral necessitating an upward referral.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4A7D52-FC68-44D7-A141-CEC247D3F129}"/>
                </a:ext>
              </a:extLst>
            </p:cNvPr>
            <p:cNvSpPr txBox="1"/>
            <p:nvPr/>
          </p:nvSpPr>
          <p:spPr>
            <a:xfrm>
              <a:off x="-202034" y="2047767"/>
              <a:ext cx="3050388" cy="92333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US" b="1" noProof="1"/>
                <a:t>07 </a:t>
              </a:r>
              <a:r>
                <a:rPr lang="en-US" noProof="1"/>
                <a:t>- </a:t>
              </a:r>
              <a:r>
                <a:rPr lang="en-GB" noProof="1"/>
                <a:t>Sub-optimal utilization of MoH287 in reporting patient safety incidences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08C711-0FDC-45A1-9708-B2858806D602}"/>
                </a:ext>
              </a:extLst>
            </p:cNvPr>
            <p:cNvSpPr txBox="1"/>
            <p:nvPr/>
          </p:nvSpPr>
          <p:spPr>
            <a:xfrm>
              <a:off x="6469067" y="3869258"/>
              <a:ext cx="2550101" cy="92333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b="1" noProof="1"/>
                <a:t>03 </a:t>
              </a:r>
              <a:r>
                <a:rPr lang="en-US" noProof="1"/>
                <a:t>- </a:t>
              </a:r>
              <a:r>
                <a:rPr lang="en-GB" noProof="1"/>
                <a:t>Inadequate guidelines and M&amp;E frameworks for patient safety.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C565F8D-FA76-4C27-9EBB-75E68CB436A6}"/>
                </a:ext>
              </a:extLst>
            </p:cNvPr>
            <p:cNvSpPr txBox="1"/>
            <p:nvPr/>
          </p:nvSpPr>
          <p:spPr>
            <a:xfrm>
              <a:off x="5595059" y="5159898"/>
              <a:ext cx="3029515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b="1" noProof="1"/>
                <a:t>04 </a:t>
              </a:r>
              <a:r>
                <a:rPr lang="en-US" noProof="1"/>
                <a:t>- Inadequate surveillance of HAIs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10E4BD5-5C6B-49A3-A11D-61AD1579E865}"/>
                </a:ext>
              </a:extLst>
            </p:cNvPr>
            <p:cNvSpPr txBox="1"/>
            <p:nvPr/>
          </p:nvSpPr>
          <p:spPr>
            <a:xfrm>
              <a:off x="5500925" y="1113474"/>
              <a:ext cx="3518243" cy="120032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>
                <a:defRPr b="1"/>
              </a:lvl1pPr>
            </a:lstStyle>
            <a:p>
              <a:r>
                <a:rPr lang="en-US" noProof="1"/>
                <a:t>01 </a:t>
              </a:r>
              <a:r>
                <a:rPr lang="en-US" b="0" noProof="1"/>
                <a:t>- </a:t>
              </a:r>
              <a:r>
                <a:rPr lang="en-GB" b="0" noProof="1"/>
                <a:t>Inadequate coordination structures at the hospitals</a:t>
              </a:r>
              <a:endParaRPr lang="en-KE" b="0" noProof="1"/>
            </a:p>
            <a:p>
              <a:r>
                <a:rPr lang="en-GB" b="0" noProof="1"/>
                <a:t>No patient safety focal point and patient safety committee</a:t>
              </a:r>
              <a:endParaRPr lang="en-US" b="0" noProof="1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73438AF-7804-4C6E-8628-1C1E54FBE82A}"/>
                </a:ext>
              </a:extLst>
            </p:cNvPr>
            <p:cNvSpPr txBox="1"/>
            <p:nvPr/>
          </p:nvSpPr>
          <p:spPr>
            <a:xfrm>
              <a:off x="6467577" y="2534046"/>
              <a:ext cx="2551591" cy="92333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b="1" noProof="1"/>
                <a:t>02 </a:t>
              </a:r>
              <a:r>
                <a:rPr lang="en-US" noProof="1"/>
                <a:t>- </a:t>
              </a:r>
              <a:r>
                <a:rPr lang="en-GB" noProof="1"/>
                <a:t>Lack of a budget to support activities relevant to patient safety.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082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24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426543-F7FD-43A9-AE21-C3F13DF40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 learnt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BC12E3-2204-444D-975A-0B29D7C44D2B}"/>
              </a:ext>
            </a:extLst>
          </p:cNvPr>
          <p:cNvGrpSpPr/>
          <p:nvPr/>
        </p:nvGrpSpPr>
        <p:grpSpPr>
          <a:xfrm>
            <a:off x="2249983" y="1268949"/>
            <a:ext cx="7692033" cy="4352444"/>
            <a:chOff x="725984" y="1623233"/>
            <a:chExt cx="7692033" cy="435244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957E4E-C005-42E9-B8EB-CE53718C94CB}"/>
                </a:ext>
              </a:extLst>
            </p:cNvPr>
            <p:cNvGrpSpPr/>
            <p:nvPr/>
          </p:nvGrpSpPr>
          <p:grpSpPr>
            <a:xfrm>
              <a:off x="730473" y="2336914"/>
              <a:ext cx="3947631" cy="1256314"/>
              <a:chOff x="2395432" y="2441414"/>
              <a:chExt cx="3787532" cy="1205367"/>
            </a:xfrm>
          </p:grpSpPr>
          <p:sp>
            <p:nvSpPr>
              <p:cNvPr id="11" name="Shape">
                <a:extLst>
                  <a:ext uri="{FF2B5EF4-FFF2-40B4-BE49-F238E27FC236}">
                    <a16:creationId xmlns:a16="http://schemas.microsoft.com/office/drawing/2014/main" id="{B6CE674A-8DAF-431B-AAAB-8F6B6834F675}"/>
                  </a:ext>
                </a:extLst>
              </p:cNvPr>
              <p:cNvSpPr/>
              <p:nvPr/>
            </p:nvSpPr>
            <p:spPr>
              <a:xfrm>
                <a:off x="5261207" y="2441414"/>
                <a:ext cx="921757" cy="1205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12700">
                <a:miter lim="400000"/>
              </a:ln>
            </p:spPr>
            <p:txBody>
              <a:bodyPr lIns="28575" tIns="228600" rIns="28575" bIns="28575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en-US" sz="2800" b="1" dirty="0"/>
                  <a:t>02</a:t>
                </a:r>
                <a:endParaRPr sz="2800" b="1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6C5AD2D-1CFA-4341-8A84-1B5487489E91}"/>
                  </a:ext>
                </a:extLst>
              </p:cNvPr>
              <p:cNvSpPr/>
              <p:nvPr/>
            </p:nvSpPr>
            <p:spPr>
              <a:xfrm>
                <a:off x="5261208" y="2758941"/>
                <a:ext cx="921756" cy="439079"/>
              </a:xfrm>
              <a:custGeom>
                <a:avLst/>
                <a:gdLst>
                  <a:gd name="connsiteX0" fmla="*/ 492627 w 921756"/>
                  <a:gd name="connsiteY0" fmla="*/ 0 h 439079"/>
                  <a:gd name="connsiteX1" fmla="*/ 921756 w 921756"/>
                  <a:gd name="connsiteY1" fmla="*/ 285158 h 439079"/>
                  <a:gd name="connsiteX2" fmla="*/ 921755 w 921756"/>
                  <a:gd name="connsiteY2" fmla="*/ 285159 h 439079"/>
                  <a:gd name="connsiteX3" fmla="*/ 117704 w 921756"/>
                  <a:gd name="connsiteY3" fmla="*/ 439079 h 439079"/>
                  <a:gd name="connsiteX4" fmla="*/ 0 w 921756"/>
                  <a:gd name="connsiteY4" fmla="*/ 285158 h 43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1756" h="439079">
                    <a:moveTo>
                      <a:pt x="492627" y="0"/>
                    </a:moveTo>
                    <a:lnTo>
                      <a:pt x="921756" y="285158"/>
                    </a:lnTo>
                    <a:lnTo>
                      <a:pt x="921755" y="285159"/>
                    </a:lnTo>
                    <a:lnTo>
                      <a:pt x="117704" y="439079"/>
                    </a:lnTo>
                    <a:lnTo>
                      <a:pt x="0" y="285158"/>
                    </a:lnTo>
                    <a:close/>
                  </a:path>
                </a:pathLst>
              </a:custGeom>
              <a:solidFill>
                <a:srgbClr val="000000">
                  <a:alpha val="30196"/>
                </a:srgb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800"/>
              </a:p>
            </p:txBody>
          </p:sp>
          <p:sp>
            <p:nvSpPr>
              <p:cNvPr id="13" name="Shape">
                <a:extLst>
                  <a:ext uri="{FF2B5EF4-FFF2-40B4-BE49-F238E27FC236}">
                    <a16:creationId xmlns:a16="http://schemas.microsoft.com/office/drawing/2014/main" id="{B895388A-0173-4FFF-B374-64FB19A75879}"/>
                  </a:ext>
                </a:extLst>
              </p:cNvPr>
              <p:cNvSpPr/>
              <p:nvPr/>
            </p:nvSpPr>
            <p:spPr>
              <a:xfrm>
                <a:off x="2395432" y="2441414"/>
                <a:ext cx="3783225" cy="602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69" y="0"/>
                    </a:moveTo>
                    <a:lnTo>
                      <a:pt x="21600" y="21600"/>
                    </a:lnTo>
                    <a:lnTo>
                      <a:pt x="2602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en-KE" sz="2800" dirty="0"/>
                  <a:t>Start small</a:t>
                </a:r>
                <a:endParaRPr sz="2800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F77707F-7829-49D5-81FA-B31B05384001}"/>
                </a:ext>
              </a:extLst>
            </p:cNvPr>
            <p:cNvGrpSpPr/>
            <p:nvPr/>
          </p:nvGrpSpPr>
          <p:grpSpPr>
            <a:xfrm>
              <a:off x="4474874" y="1623233"/>
              <a:ext cx="3943143" cy="1256314"/>
              <a:chOff x="5901012" y="1838728"/>
              <a:chExt cx="3783225" cy="1205367"/>
            </a:xfrm>
          </p:grpSpPr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id="{D26CCA8D-8683-464A-B760-ECCC6AC729DA}"/>
                  </a:ext>
                </a:extLst>
              </p:cNvPr>
              <p:cNvSpPr/>
              <p:nvPr/>
            </p:nvSpPr>
            <p:spPr>
              <a:xfrm>
                <a:off x="5901016" y="1838728"/>
                <a:ext cx="921749" cy="1205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0" y="10800"/>
                    </a:lnTo>
                    <a:lnTo>
                      <a:pt x="10800" y="21600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2700">
                <a:miter lim="400000"/>
              </a:ln>
            </p:spPr>
            <p:txBody>
              <a:bodyPr lIns="28575" tIns="228600" rIns="28575" bIns="28575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01</a:t>
                </a:r>
                <a:endParaRPr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D521CDF-9741-463D-8375-EEE675761D7F}"/>
                  </a:ext>
                </a:extLst>
              </p:cNvPr>
              <p:cNvSpPr/>
              <p:nvPr/>
            </p:nvSpPr>
            <p:spPr>
              <a:xfrm>
                <a:off x="5901017" y="2213396"/>
                <a:ext cx="921748" cy="380931"/>
              </a:xfrm>
              <a:custGeom>
                <a:avLst/>
                <a:gdLst>
                  <a:gd name="connsiteX0" fmla="*/ 524373 w 921748"/>
                  <a:gd name="connsiteY0" fmla="*/ 0 h 380931"/>
                  <a:gd name="connsiteX1" fmla="*/ 921747 w 921748"/>
                  <a:gd name="connsiteY1" fmla="*/ 228015 h 380931"/>
                  <a:gd name="connsiteX2" fmla="*/ 921748 w 921748"/>
                  <a:gd name="connsiteY2" fmla="*/ 228016 h 380931"/>
                  <a:gd name="connsiteX3" fmla="*/ 804813 w 921748"/>
                  <a:gd name="connsiteY3" fmla="*/ 380931 h 380931"/>
                  <a:gd name="connsiteX4" fmla="*/ 0 w 921748"/>
                  <a:gd name="connsiteY4" fmla="*/ 228016 h 38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1748" h="380931">
                    <a:moveTo>
                      <a:pt x="524373" y="0"/>
                    </a:moveTo>
                    <a:lnTo>
                      <a:pt x="921747" y="228015"/>
                    </a:lnTo>
                    <a:lnTo>
                      <a:pt x="921748" y="228016"/>
                    </a:lnTo>
                    <a:lnTo>
                      <a:pt x="804813" y="380931"/>
                    </a:lnTo>
                    <a:lnTo>
                      <a:pt x="0" y="228016"/>
                    </a:lnTo>
                    <a:close/>
                  </a:path>
                </a:pathLst>
              </a:custGeom>
              <a:solidFill>
                <a:srgbClr val="000000">
                  <a:alpha val="30196"/>
                </a:srgb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8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7" name="Shape">
                <a:extLst>
                  <a:ext uri="{FF2B5EF4-FFF2-40B4-BE49-F238E27FC236}">
                    <a16:creationId xmlns:a16="http://schemas.microsoft.com/office/drawing/2014/main" id="{E5649BAF-3930-411E-914C-09BD4468810E}"/>
                  </a:ext>
                </a:extLst>
              </p:cNvPr>
              <p:cNvSpPr/>
              <p:nvPr/>
            </p:nvSpPr>
            <p:spPr>
              <a:xfrm>
                <a:off x="5901012" y="1838728"/>
                <a:ext cx="3783225" cy="602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31" y="0"/>
                    </a:moveTo>
                    <a:lnTo>
                      <a:pt x="0" y="21600"/>
                    </a:lnTo>
                    <a:lnTo>
                      <a:pt x="1899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en-KE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Leadership</a:t>
                </a:r>
                <a:endPara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2C075CD-0871-4217-B492-86AD8900D945}"/>
                </a:ext>
              </a:extLst>
            </p:cNvPr>
            <p:cNvGrpSpPr/>
            <p:nvPr/>
          </p:nvGrpSpPr>
          <p:grpSpPr>
            <a:xfrm>
              <a:off x="725984" y="3764276"/>
              <a:ext cx="3947631" cy="1256314"/>
              <a:chOff x="2395432" y="2441414"/>
              <a:chExt cx="3787532" cy="1205367"/>
            </a:xfrm>
          </p:grpSpPr>
          <p:sp>
            <p:nvSpPr>
              <p:cNvPr id="19" name="Shape">
                <a:extLst>
                  <a:ext uri="{FF2B5EF4-FFF2-40B4-BE49-F238E27FC236}">
                    <a16:creationId xmlns:a16="http://schemas.microsoft.com/office/drawing/2014/main" id="{47817CC7-A3A7-410B-8FE4-B8752FBB904E}"/>
                  </a:ext>
                </a:extLst>
              </p:cNvPr>
              <p:cNvSpPr/>
              <p:nvPr/>
            </p:nvSpPr>
            <p:spPr>
              <a:xfrm>
                <a:off x="5261207" y="2441414"/>
                <a:ext cx="921757" cy="1205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10800"/>
                    </a:lnTo>
                    <a:lnTo>
                      <a:pt x="10800" y="21600"/>
                    </a:lnTo>
                    <a:lnTo>
                      <a:pt x="0" y="1080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2700">
                <a:miter lim="400000"/>
              </a:ln>
            </p:spPr>
            <p:txBody>
              <a:bodyPr lIns="28575" tIns="228600" rIns="28575" bIns="28575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04</a:t>
                </a:r>
                <a:endParaRPr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528828C-D394-49F7-81DE-D9C3EEF1A108}"/>
                  </a:ext>
                </a:extLst>
              </p:cNvPr>
              <p:cNvSpPr/>
              <p:nvPr/>
            </p:nvSpPr>
            <p:spPr>
              <a:xfrm>
                <a:off x="5261208" y="2758941"/>
                <a:ext cx="921756" cy="439079"/>
              </a:xfrm>
              <a:custGeom>
                <a:avLst/>
                <a:gdLst>
                  <a:gd name="connsiteX0" fmla="*/ 492627 w 921756"/>
                  <a:gd name="connsiteY0" fmla="*/ 0 h 439079"/>
                  <a:gd name="connsiteX1" fmla="*/ 921756 w 921756"/>
                  <a:gd name="connsiteY1" fmla="*/ 285158 h 439079"/>
                  <a:gd name="connsiteX2" fmla="*/ 921755 w 921756"/>
                  <a:gd name="connsiteY2" fmla="*/ 285159 h 439079"/>
                  <a:gd name="connsiteX3" fmla="*/ 117704 w 921756"/>
                  <a:gd name="connsiteY3" fmla="*/ 439079 h 439079"/>
                  <a:gd name="connsiteX4" fmla="*/ 0 w 921756"/>
                  <a:gd name="connsiteY4" fmla="*/ 285158 h 43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1756" h="439079">
                    <a:moveTo>
                      <a:pt x="492627" y="0"/>
                    </a:moveTo>
                    <a:lnTo>
                      <a:pt x="921756" y="285158"/>
                    </a:lnTo>
                    <a:lnTo>
                      <a:pt x="921755" y="285159"/>
                    </a:lnTo>
                    <a:lnTo>
                      <a:pt x="117704" y="439079"/>
                    </a:lnTo>
                    <a:lnTo>
                      <a:pt x="0" y="285158"/>
                    </a:lnTo>
                    <a:close/>
                  </a:path>
                </a:pathLst>
              </a:custGeom>
              <a:solidFill>
                <a:srgbClr val="000000">
                  <a:alpha val="30196"/>
                </a:srgb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8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1" name="Shape">
                <a:extLst>
                  <a:ext uri="{FF2B5EF4-FFF2-40B4-BE49-F238E27FC236}">
                    <a16:creationId xmlns:a16="http://schemas.microsoft.com/office/drawing/2014/main" id="{44E29F96-7DE6-49E3-AEC8-68C937C6A9C6}"/>
                  </a:ext>
                </a:extLst>
              </p:cNvPr>
              <p:cNvSpPr/>
              <p:nvPr/>
            </p:nvSpPr>
            <p:spPr>
              <a:xfrm>
                <a:off x="2395432" y="2441414"/>
                <a:ext cx="3783225" cy="602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69" y="0"/>
                    </a:moveTo>
                    <a:lnTo>
                      <a:pt x="21600" y="21600"/>
                    </a:lnTo>
                    <a:lnTo>
                      <a:pt x="2602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en-KE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Data generation</a:t>
                </a:r>
                <a:endPara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C5EFD6-469B-4CB2-9679-39EE69509557}"/>
                </a:ext>
              </a:extLst>
            </p:cNvPr>
            <p:cNvGrpSpPr/>
            <p:nvPr/>
          </p:nvGrpSpPr>
          <p:grpSpPr>
            <a:xfrm>
              <a:off x="4470386" y="3050596"/>
              <a:ext cx="3943143" cy="1256314"/>
              <a:chOff x="5901012" y="1838728"/>
              <a:chExt cx="3783225" cy="1205367"/>
            </a:xfrm>
          </p:grpSpPr>
          <p:sp>
            <p:nvSpPr>
              <p:cNvPr id="23" name="Shape">
                <a:extLst>
                  <a:ext uri="{FF2B5EF4-FFF2-40B4-BE49-F238E27FC236}">
                    <a16:creationId xmlns:a16="http://schemas.microsoft.com/office/drawing/2014/main" id="{278F41C6-BAE2-479C-A1A1-2AFD132BFF8F}"/>
                  </a:ext>
                </a:extLst>
              </p:cNvPr>
              <p:cNvSpPr/>
              <p:nvPr/>
            </p:nvSpPr>
            <p:spPr>
              <a:xfrm>
                <a:off x="5901016" y="1838728"/>
                <a:ext cx="921749" cy="1205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0" y="10800"/>
                    </a:lnTo>
                    <a:lnTo>
                      <a:pt x="10800" y="21600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2700">
                <a:miter lim="400000"/>
              </a:ln>
            </p:spPr>
            <p:txBody>
              <a:bodyPr lIns="28575" tIns="228600" rIns="28575" bIns="28575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03</a:t>
                </a:r>
                <a:endParaRPr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566CEC8-7AEA-4BE3-B7C2-1B737CE3F121}"/>
                  </a:ext>
                </a:extLst>
              </p:cNvPr>
              <p:cNvSpPr/>
              <p:nvPr/>
            </p:nvSpPr>
            <p:spPr>
              <a:xfrm>
                <a:off x="5901017" y="2213396"/>
                <a:ext cx="921748" cy="380931"/>
              </a:xfrm>
              <a:custGeom>
                <a:avLst/>
                <a:gdLst>
                  <a:gd name="connsiteX0" fmla="*/ 524373 w 921748"/>
                  <a:gd name="connsiteY0" fmla="*/ 0 h 380931"/>
                  <a:gd name="connsiteX1" fmla="*/ 921747 w 921748"/>
                  <a:gd name="connsiteY1" fmla="*/ 228015 h 380931"/>
                  <a:gd name="connsiteX2" fmla="*/ 921748 w 921748"/>
                  <a:gd name="connsiteY2" fmla="*/ 228016 h 380931"/>
                  <a:gd name="connsiteX3" fmla="*/ 804813 w 921748"/>
                  <a:gd name="connsiteY3" fmla="*/ 380931 h 380931"/>
                  <a:gd name="connsiteX4" fmla="*/ 0 w 921748"/>
                  <a:gd name="connsiteY4" fmla="*/ 228016 h 38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1748" h="380931">
                    <a:moveTo>
                      <a:pt x="524373" y="0"/>
                    </a:moveTo>
                    <a:lnTo>
                      <a:pt x="921747" y="228015"/>
                    </a:lnTo>
                    <a:lnTo>
                      <a:pt x="921748" y="228016"/>
                    </a:lnTo>
                    <a:lnTo>
                      <a:pt x="804813" y="380931"/>
                    </a:lnTo>
                    <a:lnTo>
                      <a:pt x="0" y="228016"/>
                    </a:lnTo>
                    <a:close/>
                  </a:path>
                </a:pathLst>
              </a:custGeom>
              <a:solidFill>
                <a:srgbClr val="000000">
                  <a:alpha val="30196"/>
                </a:srgb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8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5" name="Shape">
                <a:extLst>
                  <a:ext uri="{FF2B5EF4-FFF2-40B4-BE49-F238E27FC236}">
                    <a16:creationId xmlns:a16="http://schemas.microsoft.com/office/drawing/2014/main" id="{21EB188E-8231-4365-8BE2-E53A68F7F1DF}"/>
                  </a:ext>
                </a:extLst>
              </p:cNvPr>
              <p:cNvSpPr/>
              <p:nvPr/>
            </p:nvSpPr>
            <p:spPr>
              <a:xfrm>
                <a:off x="5901012" y="1838728"/>
                <a:ext cx="3783225" cy="602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31" y="0"/>
                    </a:moveTo>
                    <a:lnTo>
                      <a:pt x="0" y="21600"/>
                    </a:lnTo>
                    <a:lnTo>
                      <a:pt x="1899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en-KE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Existing Structures</a:t>
                </a:r>
                <a:endPara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5A65B9-4F7D-4C9F-A48D-2744D5350542}"/>
                </a:ext>
              </a:extLst>
            </p:cNvPr>
            <p:cNvGrpSpPr/>
            <p:nvPr/>
          </p:nvGrpSpPr>
          <p:grpSpPr>
            <a:xfrm>
              <a:off x="4474873" y="4477956"/>
              <a:ext cx="3943143" cy="1256314"/>
              <a:chOff x="5901012" y="1838728"/>
              <a:chExt cx="3783225" cy="1205367"/>
            </a:xfrm>
          </p:grpSpPr>
          <p:sp>
            <p:nvSpPr>
              <p:cNvPr id="27" name="Shape">
                <a:extLst>
                  <a:ext uri="{FF2B5EF4-FFF2-40B4-BE49-F238E27FC236}">
                    <a16:creationId xmlns:a16="http://schemas.microsoft.com/office/drawing/2014/main" id="{8E0BDAF3-EABA-4A1F-9431-2267F34AB9A0}"/>
                  </a:ext>
                </a:extLst>
              </p:cNvPr>
              <p:cNvSpPr/>
              <p:nvPr/>
            </p:nvSpPr>
            <p:spPr>
              <a:xfrm>
                <a:off x="5901016" y="1838728"/>
                <a:ext cx="921749" cy="1205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0" y="10800"/>
                    </a:lnTo>
                    <a:lnTo>
                      <a:pt x="10800" y="21600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00">
                <a:miter lim="400000"/>
              </a:ln>
            </p:spPr>
            <p:txBody>
              <a:bodyPr lIns="28575" tIns="228600" rIns="28575" bIns="28575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en-US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05</a:t>
                </a:r>
                <a:endParaRPr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CE2F761-103C-44C6-A4C7-AEC769012B06}"/>
                  </a:ext>
                </a:extLst>
              </p:cNvPr>
              <p:cNvSpPr/>
              <p:nvPr/>
            </p:nvSpPr>
            <p:spPr>
              <a:xfrm>
                <a:off x="5901017" y="2213396"/>
                <a:ext cx="921748" cy="380931"/>
              </a:xfrm>
              <a:custGeom>
                <a:avLst/>
                <a:gdLst>
                  <a:gd name="connsiteX0" fmla="*/ 524373 w 921748"/>
                  <a:gd name="connsiteY0" fmla="*/ 0 h 380931"/>
                  <a:gd name="connsiteX1" fmla="*/ 921747 w 921748"/>
                  <a:gd name="connsiteY1" fmla="*/ 228015 h 380931"/>
                  <a:gd name="connsiteX2" fmla="*/ 921748 w 921748"/>
                  <a:gd name="connsiteY2" fmla="*/ 228016 h 380931"/>
                  <a:gd name="connsiteX3" fmla="*/ 804813 w 921748"/>
                  <a:gd name="connsiteY3" fmla="*/ 380931 h 380931"/>
                  <a:gd name="connsiteX4" fmla="*/ 0 w 921748"/>
                  <a:gd name="connsiteY4" fmla="*/ 228016 h 38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1748" h="380931">
                    <a:moveTo>
                      <a:pt x="524373" y="0"/>
                    </a:moveTo>
                    <a:lnTo>
                      <a:pt x="921747" y="228015"/>
                    </a:lnTo>
                    <a:lnTo>
                      <a:pt x="921748" y="228016"/>
                    </a:lnTo>
                    <a:lnTo>
                      <a:pt x="804813" y="380931"/>
                    </a:lnTo>
                    <a:lnTo>
                      <a:pt x="0" y="228016"/>
                    </a:lnTo>
                    <a:close/>
                  </a:path>
                </a:pathLst>
              </a:custGeom>
              <a:solidFill>
                <a:srgbClr val="000000">
                  <a:alpha val="30196"/>
                </a:srgb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8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9" name="Shape">
                <a:extLst>
                  <a:ext uri="{FF2B5EF4-FFF2-40B4-BE49-F238E27FC236}">
                    <a16:creationId xmlns:a16="http://schemas.microsoft.com/office/drawing/2014/main" id="{71B5C029-8AF0-45C0-91A7-8FBF60A39CA3}"/>
                  </a:ext>
                </a:extLst>
              </p:cNvPr>
              <p:cNvSpPr/>
              <p:nvPr/>
            </p:nvSpPr>
            <p:spPr>
              <a:xfrm>
                <a:off x="5901012" y="1838728"/>
                <a:ext cx="3783225" cy="602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31" y="0"/>
                    </a:moveTo>
                    <a:lnTo>
                      <a:pt x="0" y="21600"/>
                    </a:lnTo>
                    <a:lnTo>
                      <a:pt x="1899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r>
                  <a:rPr lang="en-KE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Services Coordination</a:t>
                </a:r>
                <a:endPara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4A5E04-C537-44FE-9579-24CAEA34CD76}"/>
                </a:ext>
              </a:extLst>
            </p:cNvPr>
            <p:cNvSpPr txBox="1"/>
            <p:nvPr/>
          </p:nvSpPr>
          <p:spPr>
            <a:xfrm>
              <a:off x="725984" y="3003638"/>
              <a:ext cx="2986912" cy="83099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GB" sz="1600" noProof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Start small e.g., focal persons, champions and build on step by step.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85EDCE-86D0-49FE-9215-CFF26B0DFB98}"/>
                </a:ext>
              </a:extLst>
            </p:cNvPr>
            <p:cNvSpPr txBox="1"/>
            <p:nvPr/>
          </p:nvSpPr>
          <p:spPr>
            <a:xfrm>
              <a:off x="725984" y="4430999"/>
              <a:ext cx="2986912" cy="58477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GB" sz="1600" noProof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Need to generate local data to track progress &amp; motivate teams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A64B5E8-74D1-4A7A-922C-4098C6FFD46B}"/>
                </a:ext>
              </a:extLst>
            </p:cNvPr>
            <p:cNvSpPr txBox="1"/>
            <p:nvPr/>
          </p:nvSpPr>
          <p:spPr>
            <a:xfrm>
              <a:off x="5431104" y="2289956"/>
              <a:ext cx="2982425" cy="58477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GB" sz="1600" noProof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Leadership is key at all levels of healthcare services delivery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F184A93-16FA-4EF9-8581-254BA857D343}"/>
                </a:ext>
              </a:extLst>
            </p:cNvPr>
            <p:cNvSpPr txBox="1"/>
            <p:nvPr/>
          </p:nvSpPr>
          <p:spPr>
            <a:xfrm>
              <a:off x="5431104" y="3717319"/>
              <a:ext cx="2982425" cy="58477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n-US" sz="1600" noProof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Use existing structures/opportunities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427D3F-C4AC-4B31-8112-8B48397AAB43}"/>
                </a:ext>
              </a:extLst>
            </p:cNvPr>
            <p:cNvSpPr txBox="1"/>
            <p:nvPr/>
          </p:nvSpPr>
          <p:spPr>
            <a:xfrm>
              <a:off x="5431104" y="5144680"/>
              <a:ext cx="2982425" cy="83099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GB" sz="1600" noProof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Coordination of services across County HCF improves efficiency in utilization of resources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350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25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426543-F7FD-43A9-AE21-C3F13DF40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Nyeri County activities for WPSD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33501F-7F8F-44D1-A192-FFAF099AA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1353" y="854734"/>
            <a:ext cx="4862447" cy="4371699"/>
          </a:xfrm>
        </p:spPr>
        <p:txBody>
          <a:bodyPr anchor="ctr">
            <a:normAutofit/>
          </a:bodyPr>
          <a:lstStyle/>
          <a:p>
            <a:r>
              <a:rPr lang="en-US" sz="2000" dirty="0"/>
              <a:t>Stand at the ASK show</a:t>
            </a:r>
          </a:p>
          <a:p>
            <a:pPr lvl="1"/>
            <a:r>
              <a:rPr lang="en-US" sz="2000" dirty="0"/>
              <a:t>10</a:t>
            </a:r>
            <a:r>
              <a:rPr lang="en-US" sz="2000" baseline="30000" dirty="0"/>
              <a:t>th</a:t>
            </a:r>
            <a:r>
              <a:rPr lang="en-US" sz="2000" dirty="0"/>
              <a:t> – 14</a:t>
            </a:r>
            <a:r>
              <a:rPr lang="en-US" sz="2000" baseline="30000" dirty="0"/>
              <a:t>th</a:t>
            </a:r>
            <a:r>
              <a:rPr lang="en-US" sz="2000" dirty="0"/>
              <a:t> September 2024</a:t>
            </a:r>
          </a:p>
          <a:p>
            <a:r>
              <a:rPr lang="en-US" sz="2000" dirty="0"/>
              <a:t>KNH/UON webinar on patient safety</a:t>
            </a:r>
          </a:p>
          <a:p>
            <a:pPr lvl="1"/>
            <a:r>
              <a:rPr lang="en-US" sz="2000" dirty="0"/>
              <a:t>12</a:t>
            </a:r>
            <a:r>
              <a:rPr lang="en-US" sz="2000" baseline="30000" dirty="0"/>
              <a:t>th</a:t>
            </a:r>
            <a:r>
              <a:rPr lang="en-US" sz="2000" dirty="0"/>
              <a:t> September 2024</a:t>
            </a:r>
          </a:p>
          <a:p>
            <a:r>
              <a:rPr lang="en-US" sz="2000" dirty="0"/>
              <a:t>Mwai Kibaki Hospital patient safety symposium</a:t>
            </a:r>
          </a:p>
          <a:p>
            <a:pPr lvl="1"/>
            <a:r>
              <a:rPr lang="en-US" sz="2000" dirty="0"/>
              <a:t>13</a:t>
            </a:r>
            <a:r>
              <a:rPr lang="en-US" sz="2000" baseline="30000" dirty="0"/>
              <a:t>th</a:t>
            </a:r>
            <a:r>
              <a:rPr lang="en-US" sz="2000" dirty="0"/>
              <a:t> September 2024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829E2D8-C705-4354-B98A-1FBC8D4BC7C3}"/>
              </a:ext>
            </a:extLst>
          </p:cNvPr>
          <p:cNvSpPr txBox="1">
            <a:spLocks/>
          </p:cNvSpPr>
          <p:nvPr/>
        </p:nvSpPr>
        <p:spPr>
          <a:xfrm>
            <a:off x="1233553" y="1300622"/>
            <a:ext cx="4862447" cy="3479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C1F1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C1F1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C1F1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F1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F1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Daily patient education sessions </a:t>
            </a:r>
          </a:p>
          <a:p>
            <a:r>
              <a:rPr lang="en-US" sz="2000" dirty="0"/>
              <a:t>Inclusion of PS in new staff induction</a:t>
            </a:r>
          </a:p>
          <a:p>
            <a:r>
              <a:rPr lang="en-US" sz="2000" dirty="0"/>
              <a:t>Social media engagement in active FB</a:t>
            </a:r>
          </a:p>
          <a:p>
            <a:r>
              <a:rPr lang="en-US" sz="2000" dirty="0"/>
              <a:t>Signing of white board PS pledge.</a:t>
            </a:r>
          </a:p>
          <a:p>
            <a:r>
              <a:rPr lang="en-US" sz="2000" dirty="0"/>
              <a:t>Maternity open day &amp; PS in NTHC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        10</a:t>
            </a:r>
            <a:r>
              <a:rPr lang="en-US" sz="2000" baseline="30000" dirty="0"/>
              <a:t>th</a:t>
            </a:r>
            <a:r>
              <a:rPr lang="en-US" sz="2000" dirty="0"/>
              <a:t> September 2025</a:t>
            </a:r>
          </a:p>
        </p:txBody>
      </p:sp>
    </p:spTree>
    <p:extLst>
      <p:ext uri="{BB962C8B-B14F-4D97-AF65-F5344CB8AC3E}">
        <p14:creationId xmlns:p14="http://schemas.microsoft.com/office/powerpoint/2010/main" val="545850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26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426543-F7FD-43A9-AE21-C3F13DF40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4643" y="5119605"/>
            <a:ext cx="3749842" cy="1014495"/>
          </a:xfrm>
        </p:spPr>
        <p:txBody>
          <a:bodyPr/>
          <a:lstStyle/>
          <a:p>
            <a:r>
              <a:rPr lang="en-GB" dirty="0"/>
              <a:t>The Workplan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1F4DF7DE-7E45-44D4-B573-C5777A4BE4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2869574"/>
              </p:ext>
            </p:extLst>
          </p:nvPr>
        </p:nvGraphicFramePr>
        <p:xfrm>
          <a:off x="60157" y="3891"/>
          <a:ext cx="11959389" cy="50340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0437">
                  <a:extLst>
                    <a:ext uri="{9D8B030D-6E8A-4147-A177-3AD203B41FA5}">
                      <a16:colId xmlns:a16="http://schemas.microsoft.com/office/drawing/2014/main" val="3157052668"/>
                    </a:ext>
                  </a:extLst>
                </a:gridCol>
                <a:gridCol w="2692037">
                  <a:extLst>
                    <a:ext uri="{9D8B030D-6E8A-4147-A177-3AD203B41FA5}">
                      <a16:colId xmlns:a16="http://schemas.microsoft.com/office/drawing/2014/main" val="1776400733"/>
                    </a:ext>
                  </a:extLst>
                </a:gridCol>
                <a:gridCol w="2185782">
                  <a:extLst>
                    <a:ext uri="{9D8B030D-6E8A-4147-A177-3AD203B41FA5}">
                      <a16:colId xmlns:a16="http://schemas.microsoft.com/office/drawing/2014/main" val="549360230"/>
                    </a:ext>
                  </a:extLst>
                </a:gridCol>
                <a:gridCol w="987537">
                  <a:extLst>
                    <a:ext uri="{9D8B030D-6E8A-4147-A177-3AD203B41FA5}">
                      <a16:colId xmlns:a16="http://schemas.microsoft.com/office/drawing/2014/main" val="809931722"/>
                    </a:ext>
                  </a:extLst>
                </a:gridCol>
                <a:gridCol w="1510228">
                  <a:extLst>
                    <a:ext uri="{9D8B030D-6E8A-4147-A177-3AD203B41FA5}">
                      <a16:colId xmlns:a16="http://schemas.microsoft.com/office/drawing/2014/main" val="849495031"/>
                    </a:ext>
                  </a:extLst>
                </a:gridCol>
                <a:gridCol w="1140437">
                  <a:extLst>
                    <a:ext uri="{9D8B030D-6E8A-4147-A177-3AD203B41FA5}">
                      <a16:colId xmlns:a16="http://schemas.microsoft.com/office/drawing/2014/main" val="506923839"/>
                    </a:ext>
                  </a:extLst>
                </a:gridCol>
                <a:gridCol w="558837">
                  <a:extLst>
                    <a:ext uri="{9D8B030D-6E8A-4147-A177-3AD203B41FA5}">
                      <a16:colId xmlns:a16="http://schemas.microsoft.com/office/drawing/2014/main" val="4118179509"/>
                    </a:ext>
                  </a:extLst>
                </a:gridCol>
                <a:gridCol w="603657">
                  <a:extLst>
                    <a:ext uri="{9D8B030D-6E8A-4147-A177-3AD203B41FA5}">
                      <a16:colId xmlns:a16="http://schemas.microsoft.com/office/drawing/2014/main" val="98432062"/>
                    </a:ext>
                  </a:extLst>
                </a:gridCol>
                <a:gridCol w="1140437">
                  <a:extLst>
                    <a:ext uri="{9D8B030D-6E8A-4147-A177-3AD203B41FA5}">
                      <a16:colId xmlns:a16="http://schemas.microsoft.com/office/drawing/2014/main" val="1337475022"/>
                    </a:ext>
                  </a:extLst>
                </a:gridCol>
              </a:tblGrid>
              <a:tr h="4153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Broad Objective / Patient Safety Goal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Activities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Outputs / Indicator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Target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Means of Verification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Responsible Person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Cost (KES)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2024–2025</a:t>
                      </a:r>
                      <a:endParaRPr lang="en-KE" sz="900" kern="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(Q1–Q4)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2025–2026</a:t>
                      </a:r>
                      <a:endParaRPr lang="en-KE" sz="900" kern="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(Q1–Q4)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/>
                </a:tc>
                <a:extLst>
                  <a:ext uri="{0D108BD9-81ED-4DB2-BD59-A6C34878D82A}">
                    <a16:rowId xmlns:a16="http://schemas.microsoft.com/office/drawing/2014/main" val="258619730"/>
                  </a:ext>
                </a:extLst>
              </a:tr>
              <a:tr h="3137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Goal 1: Identify Patients Correctly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1.1.1 Develop and implement SOP for patient ID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Number of SOPs developed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1 SOP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Authorized SOP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PS Coordinator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X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Q2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16" marR="3816" marT="3816" marB="3816" anchor="ctr"/>
                </a:tc>
                <a:extLst>
                  <a:ext uri="{0D108BD9-81ED-4DB2-BD59-A6C34878D82A}">
                    <a16:rowId xmlns:a16="http://schemas.microsoft.com/office/drawing/2014/main" val="232509648"/>
                  </a:ext>
                </a:extLst>
              </a:tr>
              <a:tr h="297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1.1.2 Conduct patient identification audits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Number of audits conducted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2 audits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Audit reports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QI Facility Focal Person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X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Q2, Q3, Q4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Q1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extLst>
                  <a:ext uri="{0D108BD9-81ED-4DB2-BD59-A6C34878D82A}">
                    <a16:rowId xmlns:a16="http://schemas.microsoft.com/office/drawing/2014/main" val="3922378144"/>
                  </a:ext>
                </a:extLst>
              </a:tr>
              <a:tr h="4714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Goal 2: Improve Effective Communication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2.1.1 Develop SOP for communication of instructions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Number of SOPs developed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1 SOP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Authorized SOP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PS Coordinator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X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16" marR="3816" marT="3816" marB="3816" anchor="ctr"/>
                </a:tc>
                <a:extLst>
                  <a:ext uri="{0D108BD9-81ED-4DB2-BD59-A6C34878D82A}">
                    <a16:rowId xmlns:a16="http://schemas.microsoft.com/office/drawing/2014/main" val="2250630541"/>
                  </a:ext>
                </a:extLst>
              </a:tr>
              <a:tr h="313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2.1.2 Implement instructions across departments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Number of work instructions implemented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2 work instructions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CMEs conducted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QI Focal Persons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X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Q1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extLst>
                  <a:ext uri="{0D108BD9-81ED-4DB2-BD59-A6C34878D82A}">
                    <a16:rowId xmlns:a16="http://schemas.microsoft.com/office/drawing/2014/main" val="4099755724"/>
                  </a:ext>
                </a:extLst>
              </a:tr>
              <a:tr h="313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2.1.3 Commemorate World Patient Safety Day annually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Number of commemorations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1 per year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Commemoration Report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PS Coordinator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X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16" marR="3816" marT="3816" marB="3816" anchor="ctr"/>
                </a:tc>
                <a:extLst>
                  <a:ext uri="{0D108BD9-81ED-4DB2-BD59-A6C34878D82A}">
                    <a16:rowId xmlns:a16="http://schemas.microsoft.com/office/drawing/2014/main" val="618546016"/>
                  </a:ext>
                </a:extLst>
              </a:tr>
              <a:tr h="4714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Goal 3: Improve Safety of High-Alert Medications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3.1.1 Develop guidelines for blood product use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Number of guidelines developed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1 guideline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Authorized guideline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RBTC Coordinator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X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Q1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extLst>
                  <a:ext uri="{0D108BD9-81ED-4DB2-BD59-A6C34878D82A}">
                    <a16:rowId xmlns:a16="http://schemas.microsoft.com/office/drawing/2014/main" val="1991680087"/>
                  </a:ext>
                </a:extLst>
              </a:tr>
              <a:tr h="313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3.1.2 Conduct audits on safe blood prescription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Number of audits conducted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1 audit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Audit report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RBTC Coordinator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X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extLst>
                  <a:ext uri="{0D108BD9-81ED-4DB2-BD59-A6C34878D82A}">
                    <a16:rowId xmlns:a16="http://schemas.microsoft.com/office/drawing/2014/main" val="1279023619"/>
                  </a:ext>
                </a:extLst>
              </a:tr>
              <a:tr h="3137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Goal 4: Ensure Safe Surgery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4.1.1 Conduct surgical site surveillance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Number of SSI surveillance activities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1 surveillance per Q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Surveillance Reports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IPC Facility Focal Persons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X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Q1–Q4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Q1–Q4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extLst>
                  <a:ext uri="{0D108BD9-81ED-4DB2-BD59-A6C34878D82A}">
                    <a16:rowId xmlns:a16="http://schemas.microsoft.com/office/drawing/2014/main" val="3906259414"/>
                  </a:ext>
                </a:extLst>
              </a:tr>
              <a:tr h="313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4.1.2 Conduct CMEs on surgical safety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Number of CMEs conducted per year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4 CMEs/year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CME Attendance Lists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IPC Facility Focal Persons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X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Q1–Q4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Q1–Q4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extLst>
                  <a:ext uri="{0D108BD9-81ED-4DB2-BD59-A6C34878D82A}">
                    <a16:rowId xmlns:a16="http://schemas.microsoft.com/office/drawing/2014/main" val="2301238177"/>
                  </a:ext>
                </a:extLst>
              </a:tr>
              <a:tr h="5534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Goal 5: Reduce Risk of Healthcare-Associated Infections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5.1.1 Provide health education on key safety areas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Number of education sessions conducted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12 sessions/year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Sensitization materials, Photos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Health Promotion Officers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X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Q1–Q4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Q1–Q4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extLst>
                  <a:ext uri="{0D108BD9-81ED-4DB2-BD59-A6C34878D82A}">
                    <a16:rowId xmlns:a16="http://schemas.microsoft.com/office/drawing/2014/main" val="905549959"/>
                  </a:ext>
                </a:extLst>
              </a:tr>
              <a:tr h="313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5.1.2 Maintain hospital asset register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Availability of up-to-date equipment register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1 register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Updated Asset Register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Facility In-charges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X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Q1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extLst>
                  <a:ext uri="{0D108BD9-81ED-4DB2-BD59-A6C34878D82A}">
                    <a16:rowId xmlns:a16="http://schemas.microsoft.com/office/drawing/2014/main" val="159637854"/>
                  </a:ext>
                </a:extLst>
              </a:tr>
              <a:tr h="3137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Goal 6: Reduce Risk of Patient Harm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6.1.1 Conduct emergency training (e.g. EMONC, ICLS)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Number of emergency response trainings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1 training/year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Training Reports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Program Coordinators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X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Q3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extLst>
                  <a:ext uri="{0D108BD9-81ED-4DB2-BD59-A6C34878D82A}">
                    <a16:rowId xmlns:a16="http://schemas.microsoft.com/office/drawing/2014/main" val="47250224"/>
                  </a:ext>
                </a:extLst>
              </a:tr>
              <a:tr h="309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9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6.1.2 Conduct maternal/surgical mortality audits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Number of mortality audits conducted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2 audits/year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Audit Reports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PS Coordinator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X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>
                          <a:effectLst/>
                        </a:rPr>
                        <a:t>Q3</a:t>
                      </a:r>
                      <a:endParaRPr lang="en-US" sz="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900" kern="0" dirty="0">
                          <a:effectLst/>
                        </a:rPr>
                        <a:t>Q3</a:t>
                      </a:r>
                      <a:endParaRPr lang="en-U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6" marR="3816" marT="3816" marB="3816" anchor="ctr"/>
                </a:tc>
                <a:extLst>
                  <a:ext uri="{0D108BD9-81ED-4DB2-BD59-A6C34878D82A}">
                    <a16:rowId xmlns:a16="http://schemas.microsoft.com/office/drawing/2014/main" val="372334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7883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27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4070149" y="1460528"/>
            <a:ext cx="2632641" cy="1500840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666750" y="1460528"/>
            <a:ext cx="3008466" cy="132087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39000EC2-8F86-4922-98A6-DDF4BFE213AA}"/>
              </a:ext>
            </a:extLst>
          </p:cNvPr>
          <p:cNvSpPr txBox="1"/>
          <p:nvPr/>
        </p:nvSpPr>
        <p:spPr>
          <a:xfrm>
            <a:off x="1891407" y="3629701"/>
            <a:ext cx="8409186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299"/>
              </a:lnSpc>
            </a:pPr>
            <a:r>
              <a:rPr lang="en-US" sz="10299" b="1" dirty="0">
                <a:solidFill>
                  <a:srgbClr val="8C5845"/>
                </a:solidFill>
                <a:latin typeface="Rubik Bold"/>
                <a:ea typeface="Rubik Bold"/>
                <a:cs typeface="Rubik Bold"/>
                <a:sym typeface="Rubik Bold"/>
              </a:rPr>
              <a:t>THANK </a:t>
            </a:r>
            <a:r>
              <a:rPr lang="en-US" sz="10299" b="1" dirty="0">
                <a:solidFill>
                  <a:srgbClr val="2B140C"/>
                </a:solidFill>
                <a:latin typeface="Rubik Bold"/>
                <a:ea typeface="Rubik Bold"/>
                <a:cs typeface="Rubik Bold"/>
                <a:sym typeface="Rubik Bold"/>
              </a:rPr>
              <a:t>YOU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FC6B4F-739C-47D6-BC33-DD6103A56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356" y="350124"/>
            <a:ext cx="3279577" cy="32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78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35287" y="369062"/>
            <a:ext cx="3078707" cy="1058554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3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51D36E93-3231-4624-B6C2-FAAB7D97EB84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4C19C0FD-BC97-4756-B67B-18858EDC1AD2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BA70F0-AC54-4F34-A3A5-D484F3012B4F}"/>
              </a:ext>
            </a:extLst>
          </p:cNvPr>
          <p:cNvGrpSpPr/>
          <p:nvPr/>
        </p:nvGrpSpPr>
        <p:grpSpPr>
          <a:xfrm>
            <a:off x="4179363" y="1427615"/>
            <a:ext cx="7134631" cy="3293441"/>
            <a:chOff x="1004685" y="1848812"/>
            <a:chExt cx="7134631" cy="3293441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4364F646-5D19-4106-8E26-3489D46E3685}"/>
                </a:ext>
              </a:extLst>
            </p:cNvPr>
            <p:cNvSpPr/>
            <p:nvPr/>
          </p:nvSpPr>
          <p:spPr>
            <a:xfrm>
              <a:off x="1004685" y="1848812"/>
              <a:ext cx="3293443" cy="3293441"/>
            </a:xfrm>
            <a:prstGeom prst="ellipse">
              <a:avLst/>
            </a:prstGeom>
            <a:solidFill>
              <a:srgbClr val="BCBEC0"/>
            </a:solidFill>
            <a:ln w="12700">
              <a:miter lim="400000"/>
            </a:ln>
          </p:spPr>
          <p:txBody>
            <a:bodyPr lIns="274320" tIns="28575" rIns="1303020" bIns="28575" anchor="ctr"/>
            <a:lstStyle/>
            <a:p>
              <a:pPr algn="ctr"/>
              <a:endParaRPr lang="en-US" sz="22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ABF5E4C-0E42-436D-862B-368531C793D7}"/>
                </a:ext>
              </a:extLst>
            </p:cNvPr>
            <p:cNvSpPr/>
            <p:nvPr/>
          </p:nvSpPr>
          <p:spPr>
            <a:xfrm>
              <a:off x="3308983" y="4204586"/>
              <a:ext cx="4830333" cy="382959"/>
            </a:xfrm>
            <a:custGeom>
              <a:avLst/>
              <a:gdLst>
                <a:gd name="connsiteX0" fmla="*/ 0 w 6440444"/>
                <a:gd name="connsiteY0" fmla="*/ 0 h 510612"/>
                <a:gd name="connsiteX1" fmla="*/ 6184990 w 6440444"/>
                <a:gd name="connsiteY1" fmla="*/ 0 h 510612"/>
                <a:gd name="connsiteX2" fmla="*/ 6440444 w 6440444"/>
                <a:gd name="connsiteY2" fmla="*/ 255306 h 510612"/>
                <a:gd name="connsiteX3" fmla="*/ 6184990 w 6440444"/>
                <a:gd name="connsiteY3" fmla="*/ 510612 h 510612"/>
                <a:gd name="connsiteX4" fmla="*/ 0 w 6440444"/>
                <a:gd name="connsiteY4" fmla="*/ 510612 h 51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0444" h="510612">
                  <a:moveTo>
                    <a:pt x="0" y="0"/>
                  </a:moveTo>
                  <a:lnTo>
                    <a:pt x="6184990" y="0"/>
                  </a:lnTo>
                  <a:cubicBezTo>
                    <a:pt x="6325821" y="0"/>
                    <a:pt x="6440444" y="114510"/>
                    <a:pt x="6440444" y="255306"/>
                  </a:cubicBezTo>
                  <a:cubicBezTo>
                    <a:pt x="6440444" y="396103"/>
                    <a:pt x="6325821" y="510612"/>
                    <a:pt x="6184990" y="510612"/>
                  </a:cubicBezTo>
                  <a:lnTo>
                    <a:pt x="0" y="5106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>
              <a:miter lim="400000"/>
            </a:ln>
          </p:spPr>
          <p:txBody>
            <a:bodyPr wrap="square" lIns="960120" tIns="28575" rIns="28575" bIns="28575" anchor="ctr"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en-GB" sz="1400" noProof="1">
                  <a:solidFill>
                    <a:srgbClr val="FFFFFF"/>
                  </a:solidFill>
                </a:rPr>
                <a:t>231 </a:t>
              </a:r>
              <a:r>
                <a:rPr lang="en-GB" sz="1600" noProof="1">
                  <a:solidFill>
                    <a:srgbClr val="FFFFFF"/>
                  </a:solidFill>
                </a:rPr>
                <a:t>Privately</a:t>
              </a:r>
              <a:r>
                <a:rPr lang="en-GB" sz="1400" noProof="1">
                  <a:solidFill>
                    <a:srgbClr val="FFFFFF"/>
                  </a:solidFill>
                </a:rPr>
                <a:t> owned hospitals/clinics 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5D1AFFE-CDB0-4F87-802B-61640DED1608}"/>
                </a:ext>
              </a:extLst>
            </p:cNvPr>
            <p:cNvSpPr/>
            <p:nvPr/>
          </p:nvSpPr>
          <p:spPr>
            <a:xfrm>
              <a:off x="3308983" y="3751999"/>
              <a:ext cx="4830333" cy="382959"/>
            </a:xfrm>
            <a:custGeom>
              <a:avLst/>
              <a:gdLst>
                <a:gd name="connsiteX0" fmla="*/ 0 w 6440444"/>
                <a:gd name="connsiteY0" fmla="*/ 0 h 510612"/>
                <a:gd name="connsiteX1" fmla="*/ 6184990 w 6440444"/>
                <a:gd name="connsiteY1" fmla="*/ 0 h 510612"/>
                <a:gd name="connsiteX2" fmla="*/ 6440444 w 6440444"/>
                <a:gd name="connsiteY2" fmla="*/ 255306 h 510612"/>
                <a:gd name="connsiteX3" fmla="*/ 6184990 w 6440444"/>
                <a:gd name="connsiteY3" fmla="*/ 510612 h 510612"/>
                <a:gd name="connsiteX4" fmla="*/ 0 w 6440444"/>
                <a:gd name="connsiteY4" fmla="*/ 510612 h 51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0444" h="510612">
                  <a:moveTo>
                    <a:pt x="0" y="0"/>
                  </a:moveTo>
                  <a:lnTo>
                    <a:pt x="6184990" y="0"/>
                  </a:lnTo>
                  <a:cubicBezTo>
                    <a:pt x="6325821" y="0"/>
                    <a:pt x="6440444" y="114510"/>
                    <a:pt x="6440444" y="255306"/>
                  </a:cubicBezTo>
                  <a:cubicBezTo>
                    <a:pt x="6440444" y="396103"/>
                    <a:pt x="6325821" y="510612"/>
                    <a:pt x="6184990" y="510612"/>
                  </a:cubicBezTo>
                  <a:lnTo>
                    <a:pt x="0" y="510612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700">
              <a:miter lim="400000"/>
            </a:ln>
          </p:spPr>
          <p:txBody>
            <a:bodyPr wrap="square" lIns="1165860" tIns="28575" rIns="28575" bIns="28575" anchor="ctr"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en-US" sz="1600" noProof="1">
                  <a:solidFill>
                    <a:srgbClr val="FFFFFF"/>
                  </a:solidFill>
                </a:rPr>
                <a:t>20</a:t>
              </a:r>
              <a:r>
                <a:rPr lang="en-US" sz="1400" noProof="1">
                  <a:solidFill>
                    <a:srgbClr val="FFFFFF"/>
                  </a:solidFill>
                </a:rPr>
                <a:t> FBOs (Tier 4/3/2)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66C8F30-1DF3-45BE-B32F-2D18517F65E8}"/>
                </a:ext>
              </a:extLst>
            </p:cNvPr>
            <p:cNvSpPr/>
            <p:nvPr/>
          </p:nvSpPr>
          <p:spPr>
            <a:xfrm>
              <a:off x="3308983" y="3299411"/>
              <a:ext cx="4830333" cy="382959"/>
            </a:xfrm>
            <a:custGeom>
              <a:avLst/>
              <a:gdLst>
                <a:gd name="connsiteX0" fmla="*/ 0 w 6440444"/>
                <a:gd name="connsiteY0" fmla="*/ 0 h 510612"/>
                <a:gd name="connsiteX1" fmla="*/ 6184990 w 6440444"/>
                <a:gd name="connsiteY1" fmla="*/ 0 h 510612"/>
                <a:gd name="connsiteX2" fmla="*/ 6440444 w 6440444"/>
                <a:gd name="connsiteY2" fmla="*/ 255306 h 510612"/>
                <a:gd name="connsiteX3" fmla="*/ 6184990 w 6440444"/>
                <a:gd name="connsiteY3" fmla="*/ 510612 h 510612"/>
                <a:gd name="connsiteX4" fmla="*/ 0 w 6440444"/>
                <a:gd name="connsiteY4" fmla="*/ 510612 h 51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0444" h="510612">
                  <a:moveTo>
                    <a:pt x="0" y="0"/>
                  </a:moveTo>
                  <a:lnTo>
                    <a:pt x="6184990" y="0"/>
                  </a:lnTo>
                  <a:cubicBezTo>
                    <a:pt x="6325821" y="0"/>
                    <a:pt x="6440444" y="114510"/>
                    <a:pt x="6440444" y="255306"/>
                  </a:cubicBezTo>
                  <a:cubicBezTo>
                    <a:pt x="6440444" y="396103"/>
                    <a:pt x="6325821" y="510612"/>
                    <a:pt x="6184990" y="510612"/>
                  </a:cubicBezTo>
                  <a:lnTo>
                    <a:pt x="0" y="51061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wrap="square" lIns="1303020" tIns="28575" rIns="28575" bIns="28575" anchor="ctr"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en-GB" sz="1600" noProof="1">
                  <a:solidFill>
                    <a:srgbClr val="FFFFFF"/>
                  </a:solidFill>
                </a:rPr>
                <a:t>107 Health centres (Tier 3/2) </a:t>
              </a:r>
              <a:endParaRPr lang="en-KE" sz="1600" noProof="1">
                <a:solidFill>
                  <a:srgbClr val="FFFFFF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en-GB" sz="1600" noProof="1">
                  <a:solidFill>
                    <a:srgbClr val="FFFFFF"/>
                  </a:solidFill>
                </a:rPr>
                <a:t>251 Community units (Tier 1)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F0D0A0F-C50C-4ECF-A4C9-A7B7F636EF28}"/>
                </a:ext>
              </a:extLst>
            </p:cNvPr>
            <p:cNvSpPr/>
            <p:nvPr/>
          </p:nvSpPr>
          <p:spPr>
            <a:xfrm>
              <a:off x="3308983" y="2846825"/>
              <a:ext cx="4830333" cy="382959"/>
            </a:xfrm>
            <a:custGeom>
              <a:avLst/>
              <a:gdLst>
                <a:gd name="connsiteX0" fmla="*/ 0 w 6440444"/>
                <a:gd name="connsiteY0" fmla="*/ 0 h 510612"/>
                <a:gd name="connsiteX1" fmla="*/ 6184990 w 6440444"/>
                <a:gd name="connsiteY1" fmla="*/ 0 h 510612"/>
                <a:gd name="connsiteX2" fmla="*/ 6440444 w 6440444"/>
                <a:gd name="connsiteY2" fmla="*/ 255306 h 510612"/>
                <a:gd name="connsiteX3" fmla="*/ 6184990 w 6440444"/>
                <a:gd name="connsiteY3" fmla="*/ 510612 h 510612"/>
                <a:gd name="connsiteX4" fmla="*/ 0 w 6440444"/>
                <a:gd name="connsiteY4" fmla="*/ 510612 h 51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0444" h="510612">
                  <a:moveTo>
                    <a:pt x="0" y="0"/>
                  </a:moveTo>
                  <a:lnTo>
                    <a:pt x="6184990" y="0"/>
                  </a:lnTo>
                  <a:cubicBezTo>
                    <a:pt x="6325821" y="0"/>
                    <a:pt x="6440444" y="114510"/>
                    <a:pt x="6440444" y="255306"/>
                  </a:cubicBezTo>
                  <a:cubicBezTo>
                    <a:pt x="6440444" y="396103"/>
                    <a:pt x="6325821" y="510612"/>
                    <a:pt x="6184990" y="510612"/>
                  </a:cubicBezTo>
                  <a:lnTo>
                    <a:pt x="0" y="51061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2700">
              <a:miter lim="400000"/>
            </a:ln>
          </p:spPr>
          <p:txBody>
            <a:bodyPr wrap="square" lIns="1165860" tIns="28575" rIns="28575" bIns="28575" anchor="ctr"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en-GB" sz="1600" noProof="1">
                  <a:solidFill>
                    <a:srgbClr val="FFFFFF"/>
                  </a:solidFill>
                </a:rPr>
                <a:t>1 Level 6 Hospital (MKHO)</a:t>
              </a:r>
              <a:endParaRPr lang="en-KE" sz="1600" noProof="1">
                <a:solidFill>
                  <a:srgbClr val="FFFFFF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en-GB" sz="1600" noProof="1">
                  <a:solidFill>
                    <a:srgbClr val="FFFFFF"/>
                  </a:solidFill>
                </a:rPr>
                <a:t>5 Sub–County referral hospitals (tier 4) 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D6D56F0-6DD5-4C36-BD60-5A75A7E3A09E}"/>
                </a:ext>
              </a:extLst>
            </p:cNvPr>
            <p:cNvSpPr/>
            <p:nvPr/>
          </p:nvSpPr>
          <p:spPr>
            <a:xfrm>
              <a:off x="3308983" y="2394237"/>
              <a:ext cx="4830333" cy="382959"/>
            </a:xfrm>
            <a:custGeom>
              <a:avLst/>
              <a:gdLst>
                <a:gd name="connsiteX0" fmla="*/ 0 w 6440444"/>
                <a:gd name="connsiteY0" fmla="*/ 0 h 510612"/>
                <a:gd name="connsiteX1" fmla="*/ 6184990 w 6440444"/>
                <a:gd name="connsiteY1" fmla="*/ 0 h 510612"/>
                <a:gd name="connsiteX2" fmla="*/ 6440444 w 6440444"/>
                <a:gd name="connsiteY2" fmla="*/ 255306 h 510612"/>
                <a:gd name="connsiteX3" fmla="*/ 6184990 w 6440444"/>
                <a:gd name="connsiteY3" fmla="*/ 510612 h 510612"/>
                <a:gd name="connsiteX4" fmla="*/ 0 w 6440444"/>
                <a:gd name="connsiteY4" fmla="*/ 510612 h 51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0444" h="510612">
                  <a:moveTo>
                    <a:pt x="0" y="0"/>
                  </a:moveTo>
                  <a:lnTo>
                    <a:pt x="6184990" y="0"/>
                  </a:lnTo>
                  <a:cubicBezTo>
                    <a:pt x="6325821" y="0"/>
                    <a:pt x="6440444" y="114510"/>
                    <a:pt x="6440444" y="255306"/>
                  </a:cubicBezTo>
                  <a:cubicBezTo>
                    <a:pt x="6440444" y="396103"/>
                    <a:pt x="6325821" y="510612"/>
                    <a:pt x="6184990" y="510612"/>
                  </a:cubicBezTo>
                  <a:lnTo>
                    <a:pt x="0" y="510612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wrap="square" lIns="960120" tIns="28575" rIns="28575" bIns="28575" anchor="ctr">
              <a:noAutofit/>
            </a:bodyPr>
            <a:lstStyle/>
            <a:p>
              <a:pPr>
                <a:lnSpc>
                  <a:spcPts val="1200"/>
                </a:lnSpc>
              </a:pPr>
              <a:r>
                <a:rPr lang="en-US" sz="1600" b="1" noProof="1">
                  <a:solidFill>
                    <a:schemeClr val="bg1"/>
                  </a:solidFill>
                </a:rPr>
                <a:t>Government Health facilities</a:t>
              </a:r>
              <a:endParaRPr lang="en-KE" sz="1600" b="1" noProof="1">
                <a:solidFill>
                  <a:schemeClr val="bg1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en-GB" sz="1600" b="1" noProof="1">
                  <a:solidFill>
                    <a:schemeClr val="bg1"/>
                  </a:solidFill>
                </a:rPr>
                <a:t>1 County Referral Hospital (Tier 5)</a:t>
              </a: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AF96DD00-145B-40C8-A6A3-FDCEF23FFECE}"/>
                </a:ext>
              </a:extLst>
            </p:cNvPr>
            <p:cNvSpPr/>
            <p:nvPr/>
          </p:nvSpPr>
          <p:spPr>
            <a:xfrm>
              <a:off x="3023919" y="4204586"/>
              <a:ext cx="1116383" cy="38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16756"/>
                    <a:pt x="1662" y="21600"/>
                    <a:pt x="3705" y="21600"/>
                  </a:cubicBezTo>
                  <a:lnTo>
                    <a:pt x="16638" y="21600"/>
                  </a:lnTo>
                  <a:cubicBezTo>
                    <a:pt x="18614" y="15120"/>
                    <a:pt x="20298" y="7920"/>
                    <a:pt x="21600" y="0"/>
                  </a:cubicBezTo>
                  <a:lnTo>
                    <a:pt x="3705" y="0"/>
                  </a:lnTo>
                  <a:cubicBezTo>
                    <a:pt x="1662" y="0"/>
                    <a:pt x="0" y="4844"/>
                    <a:pt x="0" y="1080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44216CA9-DC4E-410F-A189-8302DF9C1C10}"/>
                </a:ext>
              </a:extLst>
            </p:cNvPr>
            <p:cNvSpPr/>
            <p:nvPr/>
          </p:nvSpPr>
          <p:spPr>
            <a:xfrm>
              <a:off x="3023919" y="3751999"/>
              <a:ext cx="1257960" cy="38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6756"/>
                    <a:pt x="1475" y="21600"/>
                    <a:pt x="3288" y="21600"/>
                  </a:cubicBezTo>
                  <a:lnTo>
                    <a:pt x="19707" y="21600"/>
                  </a:lnTo>
                  <a:cubicBezTo>
                    <a:pt x="20584" y="14793"/>
                    <a:pt x="21241" y="7527"/>
                    <a:pt x="21600" y="0"/>
                  </a:cubicBezTo>
                  <a:lnTo>
                    <a:pt x="3288" y="0"/>
                  </a:lnTo>
                  <a:cubicBezTo>
                    <a:pt x="1475" y="0"/>
                    <a:pt x="0" y="4844"/>
                    <a:pt x="0" y="1080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EDA6780D-F825-42BE-97C2-1884AB659A9C}"/>
                </a:ext>
              </a:extLst>
            </p:cNvPr>
            <p:cNvSpPr/>
            <p:nvPr/>
          </p:nvSpPr>
          <p:spPr>
            <a:xfrm>
              <a:off x="3023918" y="3299411"/>
              <a:ext cx="1280012" cy="38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6756"/>
                    <a:pt x="1449" y="21600"/>
                    <a:pt x="3231" y="21600"/>
                  </a:cubicBezTo>
                  <a:lnTo>
                    <a:pt x="21404" y="21600"/>
                  </a:lnTo>
                  <a:cubicBezTo>
                    <a:pt x="21522" y="18065"/>
                    <a:pt x="21600" y="14465"/>
                    <a:pt x="21600" y="10800"/>
                  </a:cubicBezTo>
                  <a:cubicBezTo>
                    <a:pt x="21600" y="7135"/>
                    <a:pt x="21541" y="3535"/>
                    <a:pt x="21404" y="0"/>
                  </a:cubicBezTo>
                  <a:lnTo>
                    <a:pt x="3231" y="0"/>
                  </a:lnTo>
                  <a:cubicBezTo>
                    <a:pt x="1449" y="0"/>
                    <a:pt x="0" y="4844"/>
                    <a:pt x="0" y="108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B3E35B24-D58B-4ABB-A77E-EBCFCEE9B02A}"/>
                </a:ext>
              </a:extLst>
            </p:cNvPr>
            <p:cNvSpPr/>
            <p:nvPr/>
          </p:nvSpPr>
          <p:spPr>
            <a:xfrm>
              <a:off x="3023919" y="2846825"/>
              <a:ext cx="1257960" cy="38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6756"/>
                    <a:pt x="1475" y="21600"/>
                    <a:pt x="3288" y="21600"/>
                  </a:cubicBezTo>
                  <a:lnTo>
                    <a:pt x="21600" y="21600"/>
                  </a:lnTo>
                  <a:cubicBezTo>
                    <a:pt x="21241" y="14073"/>
                    <a:pt x="20584" y="6807"/>
                    <a:pt x="19707" y="0"/>
                  </a:cubicBezTo>
                  <a:lnTo>
                    <a:pt x="3288" y="0"/>
                  </a:lnTo>
                  <a:cubicBezTo>
                    <a:pt x="1475" y="0"/>
                    <a:pt x="0" y="4844"/>
                    <a:pt x="0" y="10800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7F5E9B75-BBFB-451A-A90B-AA32C1F871EA}"/>
                </a:ext>
              </a:extLst>
            </p:cNvPr>
            <p:cNvSpPr/>
            <p:nvPr/>
          </p:nvSpPr>
          <p:spPr>
            <a:xfrm>
              <a:off x="3023919" y="2394237"/>
              <a:ext cx="1116383" cy="38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16756"/>
                    <a:pt x="1662" y="21600"/>
                    <a:pt x="3705" y="21600"/>
                  </a:cubicBezTo>
                  <a:lnTo>
                    <a:pt x="21600" y="21600"/>
                  </a:lnTo>
                  <a:cubicBezTo>
                    <a:pt x="20298" y="13745"/>
                    <a:pt x="18614" y="6480"/>
                    <a:pt x="16638" y="0"/>
                  </a:cubicBezTo>
                  <a:lnTo>
                    <a:pt x="3705" y="0"/>
                  </a:lnTo>
                  <a:cubicBezTo>
                    <a:pt x="1662" y="65"/>
                    <a:pt x="0" y="4844"/>
                    <a:pt x="0" y="1080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AFA5D954-2D58-481C-A520-F6A7E82C9E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4"/>
          <a:stretch/>
        </p:blipFill>
        <p:spPr>
          <a:xfrm>
            <a:off x="709684" y="546951"/>
            <a:ext cx="5483110" cy="46625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EB42522-8B4A-4659-AB51-918CCEF55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706" y="2008699"/>
            <a:ext cx="336304" cy="3363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AE092CE-3011-4C49-9F4C-CB1C6D417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450" y="2443827"/>
            <a:ext cx="323436" cy="3234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45C9ECF-53CC-484F-A0CB-21E61FCF22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9706" y="2917717"/>
            <a:ext cx="336446" cy="33644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D0ADE6-7C46-49B2-A5C5-385D2BE034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1536" y="3344962"/>
            <a:ext cx="320842" cy="32084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6BBDCD7-665B-49FA-BF6A-B91FDD17B7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1536" y="3817432"/>
            <a:ext cx="324405" cy="32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36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079" y="2169942"/>
            <a:ext cx="3064971" cy="1329151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4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3A83C9-49B2-4D01-BD9D-96E506B2C0C7}"/>
              </a:ext>
            </a:extLst>
          </p:cNvPr>
          <p:cNvGrpSpPr/>
          <p:nvPr/>
        </p:nvGrpSpPr>
        <p:grpSpPr>
          <a:xfrm>
            <a:off x="3994609" y="473514"/>
            <a:ext cx="7702242" cy="4711811"/>
            <a:chOff x="766598" y="1210493"/>
            <a:chExt cx="7702242" cy="471181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30E7F2-8F78-462E-A34C-62FB0A885AC1}"/>
                </a:ext>
              </a:extLst>
            </p:cNvPr>
            <p:cNvSpPr/>
            <p:nvPr/>
          </p:nvSpPr>
          <p:spPr>
            <a:xfrm>
              <a:off x="858037" y="1286859"/>
              <a:ext cx="7610803" cy="2214138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05740" rtlCol="0" anchor="t"/>
            <a:lstStyle/>
            <a:p>
              <a:pPr algn="ctr"/>
              <a:r>
                <a:rPr lang="en-US" sz="4050" b="1" cap="all" dirty="0"/>
                <a:t>Lorem Ipsum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0C228C-D609-41B0-A8E1-3B9BD725CDE7}"/>
                </a:ext>
              </a:extLst>
            </p:cNvPr>
            <p:cNvSpPr/>
            <p:nvPr/>
          </p:nvSpPr>
          <p:spPr>
            <a:xfrm>
              <a:off x="858037" y="3770337"/>
              <a:ext cx="2236733" cy="215196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05740" rtlCol="0" anchor="t"/>
            <a:lstStyle/>
            <a:p>
              <a:pPr algn="ctr"/>
              <a:endParaRPr lang="en-US" sz="4050" b="1" cap="all" noProof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20C3772-E1F7-4087-8107-EC43A3686896}"/>
                </a:ext>
              </a:extLst>
            </p:cNvPr>
            <p:cNvSpPr/>
            <p:nvPr/>
          </p:nvSpPr>
          <p:spPr>
            <a:xfrm>
              <a:off x="3539603" y="3770337"/>
              <a:ext cx="2242201" cy="215196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05740" rtlCol="0" anchor="t"/>
            <a:lstStyle/>
            <a:p>
              <a:pPr algn="ctr"/>
              <a:endParaRPr lang="en-US" sz="4050" b="1" cap="all" noProof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78F3DB1-270C-44D9-B5EC-BD26602F6883}"/>
                </a:ext>
              </a:extLst>
            </p:cNvPr>
            <p:cNvSpPr/>
            <p:nvPr/>
          </p:nvSpPr>
          <p:spPr>
            <a:xfrm>
              <a:off x="6232107" y="3770337"/>
              <a:ext cx="2236733" cy="215196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05740" rtlCol="0" anchor="t"/>
            <a:lstStyle/>
            <a:p>
              <a:pPr algn="ctr"/>
              <a:endParaRPr lang="en-US" sz="4050" b="1" cap="all" noProof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98EBE-5C83-4CFE-BDC9-50C2B204B506}"/>
                </a:ext>
              </a:extLst>
            </p:cNvPr>
            <p:cNvSpPr/>
            <p:nvPr/>
          </p:nvSpPr>
          <p:spPr>
            <a:xfrm>
              <a:off x="766598" y="1210493"/>
              <a:ext cx="7610804" cy="220039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05740" rtlCol="0" anchor="ctr"/>
            <a:lstStyle/>
            <a:p>
              <a:pPr algn="ctr"/>
              <a:r>
                <a:rPr lang="en-US" sz="4050" b="1" dirty="0"/>
                <a:t>Nyeri County Referral Hospital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C9D1-D33B-4E5F-BFD8-934713ABF463}"/>
                </a:ext>
              </a:extLst>
            </p:cNvPr>
            <p:cNvSpPr/>
            <p:nvPr/>
          </p:nvSpPr>
          <p:spPr>
            <a:xfrm>
              <a:off x="766598" y="3678898"/>
              <a:ext cx="2236733" cy="215196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870" rIns="102870" bIns="137160" rtlCol="0" anchor="ctr"/>
            <a:lstStyle/>
            <a:p>
              <a:pPr algn="ctr">
                <a:spcAft>
                  <a:spcPts val="1200"/>
                </a:spcAft>
              </a:pPr>
              <a:r>
                <a:rPr lang="en-GB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OPD workload of  &gt;10,000 monthly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6C08CD9-D61D-43FB-82FB-7147683BC241}"/>
                </a:ext>
              </a:extLst>
            </p:cNvPr>
            <p:cNvSpPr/>
            <p:nvPr/>
          </p:nvSpPr>
          <p:spPr>
            <a:xfrm>
              <a:off x="1254345" y="2855151"/>
              <a:ext cx="1261241" cy="12612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D10A3E-2178-4D6A-9872-A3110BE04B1B}"/>
                </a:ext>
              </a:extLst>
            </p:cNvPr>
            <p:cNvSpPr/>
            <p:nvPr/>
          </p:nvSpPr>
          <p:spPr>
            <a:xfrm>
              <a:off x="3453634" y="3678898"/>
              <a:ext cx="2236733" cy="215196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870" rIns="102870" bIns="137160" rtlCol="0" anchor="ctr"/>
            <a:lstStyle/>
            <a:p>
              <a:pPr algn="ctr">
                <a:spcAft>
                  <a:spcPts val="1200"/>
                </a:spcAft>
              </a:pPr>
              <a:r>
                <a:rPr lang="en-US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Bed capacity – 330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D6FAD20-917C-42CA-AA0E-C43A9DDF5C32}"/>
                </a:ext>
              </a:extLst>
            </p:cNvPr>
            <p:cNvSpPr/>
            <p:nvPr/>
          </p:nvSpPr>
          <p:spPr>
            <a:xfrm>
              <a:off x="3941380" y="2855151"/>
              <a:ext cx="1261241" cy="12612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0D6258F-A461-4310-834F-7550D0B01324}"/>
                </a:ext>
              </a:extLst>
            </p:cNvPr>
            <p:cNvSpPr/>
            <p:nvPr/>
          </p:nvSpPr>
          <p:spPr>
            <a:xfrm>
              <a:off x="6140669" y="3678898"/>
              <a:ext cx="2236733" cy="215196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870" rIns="102870" bIns="137160" rtlCol="0" anchor="ctr"/>
            <a:lstStyle/>
            <a:p>
              <a:pPr algn="ctr">
                <a:spcAft>
                  <a:spcPts val="1200"/>
                </a:spcAft>
              </a:pPr>
              <a:endParaRPr lang="en-KE" b="1" noProof="1">
                <a:solidFill>
                  <a:schemeClr val="bg1"/>
                </a:solidFill>
              </a:endParaRPr>
            </a:p>
            <a:p>
              <a:pPr algn="ctr">
                <a:spcAft>
                  <a:spcPts val="1200"/>
                </a:spcAft>
              </a:pPr>
              <a:r>
                <a:rPr lang="en-GB" b="1" noProof="1">
                  <a:solidFill>
                    <a:schemeClr val="bg1"/>
                  </a:solidFill>
                </a:rPr>
                <a:t>Specialized services</a:t>
              </a:r>
            </a:p>
            <a:p>
              <a:pPr marL="171450" indent="-171450" algn="ctr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GB" b="1" noProof="1">
                  <a:solidFill>
                    <a:schemeClr val="bg1"/>
                  </a:solidFill>
                </a:rPr>
                <a:t>Oncology clinic, </a:t>
              </a:r>
            </a:p>
            <a:p>
              <a:pPr marL="171450" indent="-171450" algn="ctr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GB" b="1" noProof="1">
                  <a:solidFill>
                    <a:schemeClr val="bg1"/>
                  </a:solidFill>
                </a:rPr>
                <a:t>Renal clinic, </a:t>
              </a:r>
            </a:p>
            <a:p>
              <a:pPr marL="171450" indent="-171450" algn="ctr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GB" b="1" noProof="1">
                  <a:solidFill>
                    <a:schemeClr val="bg1"/>
                  </a:solidFill>
                </a:rPr>
                <a:t>HDU/ICU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B5F8345-A1A5-410F-BE5D-49A27F7A89FF}"/>
                </a:ext>
              </a:extLst>
            </p:cNvPr>
            <p:cNvSpPr/>
            <p:nvPr/>
          </p:nvSpPr>
          <p:spPr>
            <a:xfrm>
              <a:off x="6628416" y="2855151"/>
              <a:ext cx="1261241" cy="12612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1C5E9A5-4CE4-41D0-9FEE-1B1FE1A88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755" y="2364745"/>
            <a:ext cx="824756" cy="82475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20E3099-27FD-4664-B30D-8AE1B2B75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6783" y="2364745"/>
            <a:ext cx="766455" cy="76645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0A3F1A4-C7CA-45BA-8B95-10068EB074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9425" y="2358926"/>
            <a:ext cx="674431" cy="67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97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18672"/>
            <a:ext cx="10515600" cy="1325563"/>
          </a:xfrm>
        </p:spPr>
        <p:txBody>
          <a:bodyPr/>
          <a:lstStyle/>
          <a:p>
            <a:r>
              <a:rPr lang="en-GB" dirty="0"/>
              <a:t>PO 1: To strengthen leadership governance and coordination mechanisms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5</a:t>
            </a:fld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0B62B67-683B-4FF1-9F94-664A5BE68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20" y="1670180"/>
            <a:ext cx="6475445" cy="3572648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000" dirty="0"/>
              <a:t>Coordination structures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County patient safety focal point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Hospital technical committees</a:t>
            </a:r>
          </a:p>
          <a:p>
            <a:r>
              <a:rPr lang="en-US" sz="2000" dirty="0"/>
              <a:t>Provision of consumer information on availability  and quality of </a:t>
            </a:r>
          </a:p>
          <a:p>
            <a:pPr marL="0" indent="0">
              <a:buNone/>
            </a:pPr>
            <a:r>
              <a:rPr lang="en-US" sz="2000" dirty="0"/>
              <a:t>healthcare services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Service charters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 Patient flow charts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Suggestion boxes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QI committee and compliments and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Complaints Resolution Committee </a:t>
            </a:r>
          </a:p>
          <a:p>
            <a:r>
              <a:rPr lang="en-US" sz="2000" dirty="0"/>
              <a:t>SOPs for service delivery</a:t>
            </a:r>
          </a:p>
        </p:txBody>
      </p:sp>
      <p:pic>
        <p:nvPicPr>
          <p:cNvPr id="12" name="Picture 11" descr="A poster with medical information&#10;&#10;AI-generated content may be incorrect.">
            <a:extLst>
              <a:ext uri="{FF2B5EF4-FFF2-40B4-BE49-F238E27FC236}">
                <a16:creationId xmlns:a16="http://schemas.microsoft.com/office/drawing/2014/main" id="{B432F1B9-43CD-4FFA-92B3-0C856A44D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65" y="1477760"/>
            <a:ext cx="4549815" cy="454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33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7368" y="531018"/>
            <a:ext cx="760095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PO 2: To protect the patient from avoidable harm while undergoing healthcare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6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34BE6CC-5ECE-42E6-8AC0-F06F11833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887" y="1959429"/>
            <a:ext cx="7277813" cy="312692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Pharmacovigilance &amp; </a:t>
            </a:r>
            <a:r>
              <a:rPr lang="en-US" sz="2400" dirty="0" err="1"/>
              <a:t>Haemovigilance</a:t>
            </a:r>
            <a:endParaRPr lang="en-US" sz="2400" dirty="0"/>
          </a:p>
          <a:p>
            <a:r>
              <a:rPr lang="en-US" sz="2400" dirty="0"/>
              <a:t>IPC/AMS</a:t>
            </a:r>
          </a:p>
          <a:p>
            <a:r>
              <a:rPr lang="en-US" sz="2400" dirty="0"/>
              <a:t>SOPs for services </a:t>
            </a:r>
            <a:r>
              <a:rPr lang="en-US" dirty="0"/>
              <a:t>delivery</a:t>
            </a:r>
            <a:endParaRPr lang="en-US" sz="2400" dirty="0"/>
          </a:p>
          <a:p>
            <a:r>
              <a:rPr lang="en-US" sz="2400" dirty="0"/>
              <a:t>No bed sharing by patients: 1 bed; 1 patient</a:t>
            </a:r>
          </a:p>
          <a:p>
            <a:r>
              <a:rPr lang="en-US" sz="2400" dirty="0"/>
              <a:t>Disability mainstreaming </a:t>
            </a:r>
          </a:p>
          <a:p>
            <a:r>
              <a:rPr lang="en-US" sz="2400" dirty="0"/>
              <a:t>Anti slip floor tiles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E628D7-AC8C-472F-B3CE-03D500603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318" y="244488"/>
            <a:ext cx="3310732" cy="588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77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7823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PO 3: To maintain health and promote the overall wellbeing of health workers by protecting them from occupational hazards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7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C218F2-BACA-4C19-B8DE-DBE2549E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601"/>
            <a:ext cx="7067549" cy="2895600"/>
          </a:xfrm>
        </p:spPr>
        <p:txBody>
          <a:bodyPr anchor="ctr">
            <a:normAutofit fontScale="92500"/>
          </a:bodyPr>
          <a:lstStyle/>
          <a:p>
            <a:r>
              <a:rPr lang="en-US" dirty="0"/>
              <a:t>Occupational Safety and Health (OSH) committee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Registered with DOSH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/>
              <a:t>Fire safety trainings</a:t>
            </a:r>
          </a:p>
          <a:p>
            <a:r>
              <a:rPr lang="en-US" dirty="0"/>
              <a:t>Fitness centers</a:t>
            </a:r>
          </a:p>
          <a:p>
            <a:r>
              <a:rPr lang="en-US" dirty="0"/>
              <a:t>Disability mainstreaming </a:t>
            </a:r>
          </a:p>
          <a:p>
            <a:r>
              <a:rPr lang="en-US" dirty="0"/>
              <a:t>Anti-slip floor tiles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C9A161-403B-470A-8DAF-4AC231E9C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986" y="2793557"/>
            <a:ext cx="5561671" cy="312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54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462" y="760962"/>
            <a:ext cx="3977187" cy="3892556"/>
          </a:xfrm>
        </p:spPr>
        <p:txBody>
          <a:bodyPr>
            <a:normAutofit/>
          </a:bodyPr>
          <a:lstStyle/>
          <a:p>
            <a:r>
              <a:rPr lang="en-GB" dirty="0"/>
              <a:t>PO 4: To ensure provision of quality healthcare services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8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E55A15-DBC4-47BC-8C20-BC48585195DA}"/>
              </a:ext>
            </a:extLst>
          </p:cNvPr>
          <p:cNvGrpSpPr/>
          <p:nvPr/>
        </p:nvGrpSpPr>
        <p:grpSpPr>
          <a:xfrm>
            <a:off x="5386470" y="136242"/>
            <a:ext cx="5711384" cy="5765469"/>
            <a:chOff x="1104411" y="-440225"/>
            <a:chExt cx="6215838" cy="65035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D3CAF6-3EBC-4F79-B6DF-B468ED03C32F}"/>
                </a:ext>
              </a:extLst>
            </p:cNvPr>
            <p:cNvSpPr txBox="1"/>
            <p:nvPr/>
          </p:nvSpPr>
          <p:spPr>
            <a:xfrm>
              <a:off x="1178637" y="1139857"/>
              <a:ext cx="2774927" cy="1076243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r>
                <a:rPr lang="en-GB" sz="1400" noProof="1"/>
                <a:t>F</a:t>
              </a:r>
              <a:r>
                <a:rPr lang="en-KE" sz="1400" noProof="1"/>
                <a:t>eedback mechanisms </a:t>
              </a:r>
              <a:r>
                <a:rPr lang="en-US" sz="1400" noProof="1"/>
                <a:t>handled by</a:t>
              </a:r>
              <a:r>
                <a:rPr lang="en-KE" sz="1400" noProof="1"/>
                <a:t> </a:t>
              </a:r>
              <a:r>
                <a:rPr lang="en-US" sz="1400" dirty="0"/>
                <a:t>QI committee and compliments and complaints resolution committee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F4E736-2A43-4F76-9F46-921E8BBCB9AF}"/>
                </a:ext>
              </a:extLst>
            </p:cNvPr>
            <p:cNvSpPr txBox="1"/>
            <p:nvPr/>
          </p:nvSpPr>
          <p:spPr>
            <a:xfrm>
              <a:off x="1104411" y="3017280"/>
              <a:ext cx="2774927" cy="659633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r>
                <a:rPr lang="en-GB" sz="1600" noProof="1"/>
                <a:t>Ramps and Disability friendly lavatories</a:t>
              </a:r>
              <a:endParaRPr lang="en-US" sz="1600" noProof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E9A519-C374-4FE0-A1D9-210C72AA156D}"/>
                </a:ext>
              </a:extLst>
            </p:cNvPr>
            <p:cNvSpPr txBox="1"/>
            <p:nvPr/>
          </p:nvSpPr>
          <p:spPr>
            <a:xfrm>
              <a:off x="1144412" y="5125913"/>
              <a:ext cx="2774927" cy="93737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n-GB" sz="1600" noProof="1"/>
                <a:t>Occupational Safety and Health (OSH) committee  registered with DOSH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FF8C886-E76E-4669-A8D7-3884E4C7E7B1}"/>
                </a:ext>
              </a:extLst>
            </p:cNvPr>
            <p:cNvGrpSpPr/>
            <p:nvPr/>
          </p:nvGrpSpPr>
          <p:grpSpPr>
            <a:xfrm>
              <a:off x="1830188" y="2249779"/>
              <a:ext cx="3319138" cy="992478"/>
              <a:chOff x="3124270" y="2046554"/>
              <a:chExt cx="3597467" cy="1075702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06703C10-FE57-4E92-AD15-ADA29AE36B17}"/>
                  </a:ext>
                </a:extLst>
              </p:cNvPr>
              <p:cNvSpPr/>
              <p:nvPr/>
            </p:nvSpPr>
            <p:spPr>
              <a:xfrm flipH="1">
                <a:off x="6409670" y="2447254"/>
                <a:ext cx="312067" cy="512822"/>
              </a:xfrm>
              <a:prstGeom prst="roundRect">
                <a:avLst>
                  <a:gd name="adj" fmla="val 35980"/>
                </a:avLst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DC503CB1-D851-4894-8DC3-A46AA58FBA7A}"/>
                  </a:ext>
                </a:extLst>
              </p:cNvPr>
              <p:cNvSpPr/>
              <p:nvPr/>
            </p:nvSpPr>
            <p:spPr>
              <a:xfrm flipH="1">
                <a:off x="6104562" y="2772902"/>
                <a:ext cx="610215" cy="187174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3" name="Notched Right Arrow 69">
                <a:extLst>
                  <a:ext uri="{FF2B5EF4-FFF2-40B4-BE49-F238E27FC236}">
                    <a16:creationId xmlns:a16="http://schemas.microsoft.com/office/drawing/2014/main" id="{63BD7CBC-A265-418D-B4F6-C3C8A38F848B}"/>
                  </a:ext>
                </a:extLst>
              </p:cNvPr>
              <p:cNvSpPr/>
              <p:nvPr/>
            </p:nvSpPr>
            <p:spPr>
              <a:xfrm rot="5400000" flipH="1">
                <a:off x="5554560" y="2463292"/>
                <a:ext cx="1075702" cy="242225"/>
              </a:xfrm>
              <a:prstGeom prst="notchedRightArrow">
                <a:avLst>
                  <a:gd name="adj1" fmla="val 100000"/>
                  <a:gd name="adj2" fmla="val 74138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20574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 b="1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3D2F770F-F5E4-4D85-971D-832E5103E21F}"/>
                  </a:ext>
                </a:extLst>
              </p:cNvPr>
              <p:cNvSpPr/>
              <p:nvPr/>
            </p:nvSpPr>
            <p:spPr>
              <a:xfrm rot="5400000" flipH="1">
                <a:off x="5929587" y="2530527"/>
                <a:ext cx="325648" cy="242225"/>
              </a:xfrm>
              <a:custGeom>
                <a:avLst/>
                <a:gdLst>
                  <a:gd name="connsiteX0" fmla="*/ 325648 w 325648"/>
                  <a:gd name="connsiteY0" fmla="*/ 242225 h 242225"/>
                  <a:gd name="connsiteX1" fmla="*/ 325648 w 325648"/>
                  <a:gd name="connsiteY1" fmla="*/ 0 h 242225"/>
                  <a:gd name="connsiteX2" fmla="*/ 0 w 325648"/>
                  <a:gd name="connsiteY2" fmla="*/ 0 h 242225"/>
                  <a:gd name="connsiteX3" fmla="*/ 0 w 325648"/>
                  <a:gd name="connsiteY3" fmla="*/ 242225 h 24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648" h="242225">
                    <a:moveTo>
                      <a:pt x="325648" y="242225"/>
                    </a:moveTo>
                    <a:lnTo>
                      <a:pt x="325648" y="0"/>
                    </a:lnTo>
                    <a:lnTo>
                      <a:pt x="0" y="0"/>
                    </a:lnTo>
                    <a:lnTo>
                      <a:pt x="0" y="242225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5" name="Arrow: Pentagon 64">
                <a:extLst>
                  <a:ext uri="{FF2B5EF4-FFF2-40B4-BE49-F238E27FC236}">
                    <a16:creationId xmlns:a16="http://schemas.microsoft.com/office/drawing/2014/main" id="{F890F52C-7E61-408C-8ACD-8F4BE19EEA4F}"/>
                  </a:ext>
                </a:extLst>
              </p:cNvPr>
              <p:cNvSpPr/>
              <p:nvPr/>
            </p:nvSpPr>
            <p:spPr>
              <a:xfrm flipH="1">
                <a:off x="3124270" y="2447254"/>
                <a:ext cx="3441433" cy="325648"/>
              </a:xfrm>
              <a:prstGeom prst="homePlate">
                <a:avLst>
                  <a:gd name="adj" fmla="val 65232"/>
                </a:avLst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5166" rtlCol="0" anchor="ctr"/>
              <a:lstStyle/>
              <a:p>
                <a:r>
                  <a:rPr lang="en-US" sz="1600" b="1" dirty="0">
                    <a:solidFill>
                      <a:schemeClr val="bg2"/>
                    </a:solidFill>
                  </a:rPr>
                  <a:t>Anti slip floor tiles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AAE1EE-3EE0-43D3-A19A-78859660B0D0}"/>
                </a:ext>
              </a:extLst>
            </p:cNvPr>
            <p:cNvGrpSpPr/>
            <p:nvPr/>
          </p:nvGrpSpPr>
          <p:grpSpPr>
            <a:xfrm>
              <a:off x="3988243" y="3154844"/>
              <a:ext cx="3325572" cy="992478"/>
              <a:chOff x="5463290" y="3027513"/>
              <a:chExt cx="3604440" cy="1075702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2683FDB6-D62B-46AB-847F-C05D085F7E4F}"/>
                  </a:ext>
                </a:extLst>
              </p:cNvPr>
              <p:cNvSpPr/>
              <p:nvPr/>
            </p:nvSpPr>
            <p:spPr>
              <a:xfrm>
                <a:off x="5463290" y="3428213"/>
                <a:ext cx="312672" cy="512822"/>
              </a:xfrm>
              <a:prstGeom prst="roundRect">
                <a:avLst>
                  <a:gd name="adj" fmla="val 3598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A2C2F25C-E9D9-4A9C-93A5-0839577AB702}"/>
                  </a:ext>
                </a:extLst>
              </p:cNvPr>
              <p:cNvSpPr/>
              <p:nvPr/>
            </p:nvSpPr>
            <p:spPr>
              <a:xfrm>
                <a:off x="5470263" y="3753861"/>
                <a:ext cx="611398" cy="187174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8" name="Notched Right Arrow 69">
                <a:extLst>
                  <a:ext uri="{FF2B5EF4-FFF2-40B4-BE49-F238E27FC236}">
                    <a16:creationId xmlns:a16="http://schemas.microsoft.com/office/drawing/2014/main" id="{2D3D9F76-3026-4651-952E-BD5A9FA1FAC1}"/>
                  </a:ext>
                </a:extLst>
              </p:cNvPr>
              <p:cNvSpPr/>
              <p:nvPr/>
            </p:nvSpPr>
            <p:spPr>
              <a:xfrm rot="16200000">
                <a:off x="5555985" y="3444016"/>
                <a:ext cx="1075702" cy="242695"/>
              </a:xfrm>
              <a:prstGeom prst="notchedRightArrow">
                <a:avLst>
                  <a:gd name="adj1" fmla="val 100000"/>
                  <a:gd name="adj2" fmla="val 74138"/>
                </a:avLst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20574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 b="1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4E29831-9475-4454-A519-620BEB78FBE9}"/>
                  </a:ext>
                </a:extLst>
              </p:cNvPr>
              <p:cNvSpPr/>
              <p:nvPr/>
            </p:nvSpPr>
            <p:spPr>
              <a:xfrm rot="16200000">
                <a:off x="5931012" y="3511251"/>
                <a:ext cx="325648" cy="242695"/>
              </a:xfrm>
              <a:custGeom>
                <a:avLst/>
                <a:gdLst>
                  <a:gd name="connsiteX0" fmla="*/ 325648 w 325648"/>
                  <a:gd name="connsiteY0" fmla="*/ 0 h 242695"/>
                  <a:gd name="connsiteX1" fmla="*/ 325648 w 325648"/>
                  <a:gd name="connsiteY1" fmla="*/ 242695 h 242695"/>
                  <a:gd name="connsiteX2" fmla="*/ 0 w 325648"/>
                  <a:gd name="connsiteY2" fmla="*/ 242695 h 242695"/>
                  <a:gd name="connsiteX3" fmla="*/ 0 w 325648"/>
                  <a:gd name="connsiteY3" fmla="*/ 0 h 24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648" h="242695">
                    <a:moveTo>
                      <a:pt x="325648" y="0"/>
                    </a:moveTo>
                    <a:lnTo>
                      <a:pt x="325648" y="242695"/>
                    </a:lnTo>
                    <a:lnTo>
                      <a:pt x="0" y="2426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0" name="Arrow: Pentagon 59">
                <a:extLst>
                  <a:ext uri="{FF2B5EF4-FFF2-40B4-BE49-F238E27FC236}">
                    <a16:creationId xmlns:a16="http://schemas.microsoft.com/office/drawing/2014/main" id="{70515CA4-1660-4FDA-9F32-87F20EECA226}"/>
                  </a:ext>
                </a:extLst>
              </p:cNvPr>
              <p:cNvSpPr/>
              <p:nvPr/>
            </p:nvSpPr>
            <p:spPr>
              <a:xfrm>
                <a:off x="5619626" y="3428213"/>
                <a:ext cx="3448104" cy="325648"/>
              </a:xfrm>
              <a:prstGeom prst="homePlate">
                <a:avLst>
                  <a:gd name="adj" fmla="val 6523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5166" rIns="205740" rtlCol="0" anchor="ctr"/>
              <a:lstStyle/>
              <a:p>
                <a:pPr algn="r"/>
                <a:r>
                  <a:rPr lang="en-US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Disability mainstreaming 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EE515EC-CE63-4487-A135-C6799019AA5C}"/>
                </a:ext>
              </a:extLst>
            </p:cNvPr>
            <p:cNvGrpSpPr/>
            <p:nvPr/>
          </p:nvGrpSpPr>
          <p:grpSpPr>
            <a:xfrm>
              <a:off x="1830188" y="4059909"/>
              <a:ext cx="3319138" cy="992478"/>
              <a:chOff x="3124270" y="4008473"/>
              <a:chExt cx="3597467" cy="1075702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60F5B913-FE85-4C45-8173-02E25D016B84}"/>
                  </a:ext>
                </a:extLst>
              </p:cNvPr>
              <p:cNvSpPr/>
              <p:nvPr/>
            </p:nvSpPr>
            <p:spPr>
              <a:xfrm flipH="1">
                <a:off x="6409670" y="4409173"/>
                <a:ext cx="312067" cy="512822"/>
              </a:xfrm>
              <a:prstGeom prst="roundRect">
                <a:avLst>
                  <a:gd name="adj" fmla="val 3598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98B52A0-FBC1-4E12-B68D-BCFC9D58C9A9}"/>
                  </a:ext>
                </a:extLst>
              </p:cNvPr>
              <p:cNvSpPr/>
              <p:nvPr/>
            </p:nvSpPr>
            <p:spPr>
              <a:xfrm flipH="1">
                <a:off x="6104562" y="4734821"/>
                <a:ext cx="610215" cy="18717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53" name="Notched Right Arrow 69">
                <a:extLst>
                  <a:ext uri="{FF2B5EF4-FFF2-40B4-BE49-F238E27FC236}">
                    <a16:creationId xmlns:a16="http://schemas.microsoft.com/office/drawing/2014/main" id="{B6E5F890-4DD4-4DB3-9D0C-4AC010B95745}"/>
                  </a:ext>
                </a:extLst>
              </p:cNvPr>
              <p:cNvSpPr/>
              <p:nvPr/>
            </p:nvSpPr>
            <p:spPr>
              <a:xfrm rot="5400000" flipH="1">
                <a:off x="5554560" y="4425211"/>
                <a:ext cx="1075702" cy="242225"/>
              </a:xfrm>
              <a:prstGeom prst="notchedRightArrow">
                <a:avLst>
                  <a:gd name="adj1" fmla="val 100000"/>
                  <a:gd name="adj2" fmla="val 74138"/>
                </a:avLst>
              </a:pr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20574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 b="1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260852B-51F2-4F91-8248-CCDCF5B3E58D}"/>
                  </a:ext>
                </a:extLst>
              </p:cNvPr>
              <p:cNvSpPr/>
              <p:nvPr/>
            </p:nvSpPr>
            <p:spPr>
              <a:xfrm rot="5400000" flipH="1">
                <a:off x="5929587" y="4492446"/>
                <a:ext cx="325648" cy="242225"/>
              </a:xfrm>
              <a:custGeom>
                <a:avLst/>
                <a:gdLst>
                  <a:gd name="connsiteX0" fmla="*/ 325648 w 325648"/>
                  <a:gd name="connsiteY0" fmla="*/ 242225 h 242225"/>
                  <a:gd name="connsiteX1" fmla="*/ 325648 w 325648"/>
                  <a:gd name="connsiteY1" fmla="*/ 0 h 242225"/>
                  <a:gd name="connsiteX2" fmla="*/ 0 w 325648"/>
                  <a:gd name="connsiteY2" fmla="*/ 0 h 242225"/>
                  <a:gd name="connsiteX3" fmla="*/ 0 w 325648"/>
                  <a:gd name="connsiteY3" fmla="*/ 242225 h 24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648" h="242225">
                    <a:moveTo>
                      <a:pt x="325648" y="242225"/>
                    </a:moveTo>
                    <a:lnTo>
                      <a:pt x="325648" y="0"/>
                    </a:lnTo>
                    <a:lnTo>
                      <a:pt x="0" y="0"/>
                    </a:lnTo>
                    <a:lnTo>
                      <a:pt x="0" y="242225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" name="Arrow: Pentagon 54">
                <a:extLst>
                  <a:ext uri="{FF2B5EF4-FFF2-40B4-BE49-F238E27FC236}">
                    <a16:creationId xmlns:a16="http://schemas.microsoft.com/office/drawing/2014/main" id="{A774A7F2-4A66-4023-AA2E-BD033EB8D85B}"/>
                  </a:ext>
                </a:extLst>
              </p:cNvPr>
              <p:cNvSpPr/>
              <p:nvPr/>
            </p:nvSpPr>
            <p:spPr>
              <a:xfrm flipH="1">
                <a:off x="3124270" y="4409173"/>
                <a:ext cx="3441433" cy="325648"/>
              </a:xfrm>
              <a:prstGeom prst="homePlate">
                <a:avLst>
                  <a:gd name="adj" fmla="val 65232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5166" rtlCol="0" anchor="ctr"/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Fitness center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9A03217-9BDD-4746-9CE6-1DB712D04BCC}"/>
                </a:ext>
              </a:extLst>
            </p:cNvPr>
            <p:cNvGrpSpPr/>
            <p:nvPr/>
          </p:nvGrpSpPr>
          <p:grpSpPr>
            <a:xfrm>
              <a:off x="3988243" y="4964973"/>
              <a:ext cx="3325572" cy="992478"/>
              <a:chOff x="5463290" y="4989432"/>
              <a:chExt cx="3604440" cy="1075702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8036B189-A6C7-45B3-BC83-076BDB6AFA98}"/>
                  </a:ext>
                </a:extLst>
              </p:cNvPr>
              <p:cNvSpPr/>
              <p:nvPr/>
            </p:nvSpPr>
            <p:spPr>
              <a:xfrm>
                <a:off x="5463290" y="5390132"/>
                <a:ext cx="312672" cy="512822"/>
              </a:xfrm>
              <a:prstGeom prst="roundRect">
                <a:avLst>
                  <a:gd name="adj" fmla="val 3598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9EF07DA9-46EA-4D57-A9C7-9B71DA97BFF2}"/>
                  </a:ext>
                </a:extLst>
              </p:cNvPr>
              <p:cNvSpPr/>
              <p:nvPr/>
            </p:nvSpPr>
            <p:spPr>
              <a:xfrm>
                <a:off x="5470263" y="5715780"/>
                <a:ext cx="611398" cy="18717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8" name="Notched Right Arrow 69">
                <a:extLst>
                  <a:ext uri="{FF2B5EF4-FFF2-40B4-BE49-F238E27FC236}">
                    <a16:creationId xmlns:a16="http://schemas.microsoft.com/office/drawing/2014/main" id="{C9DE4C97-CF79-4AFC-AA46-CFB17C5BEDDD}"/>
                  </a:ext>
                </a:extLst>
              </p:cNvPr>
              <p:cNvSpPr/>
              <p:nvPr/>
            </p:nvSpPr>
            <p:spPr>
              <a:xfrm rot="16200000">
                <a:off x="5555985" y="5405935"/>
                <a:ext cx="1075702" cy="242695"/>
              </a:xfrm>
              <a:prstGeom prst="notchedRightArrow">
                <a:avLst>
                  <a:gd name="adj1" fmla="val 100000"/>
                  <a:gd name="adj2" fmla="val 74138"/>
                </a:avLst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20574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 b="1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0C4F4C19-4922-4C6F-B0EA-A6BE9847937B}"/>
                  </a:ext>
                </a:extLst>
              </p:cNvPr>
              <p:cNvSpPr/>
              <p:nvPr/>
            </p:nvSpPr>
            <p:spPr>
              <a:xfrm rot="16200000">
                <a:off x="5931012" y="5473170"/>
                <a:ext cx="325648" cy="242695"/>
              </a:xfrm>
              <a:custGeom>
                <a:avLst/>
                <a:gdLst>
                  <a:gd name="connsiteX0" fmla="*/ 325648 w 325648"/>
                  <a:gd name="connsiteY0" fmla="*/ 0 h 242695"/>
                  <a:gd name="connsiteX1" fmla="*/ 325648 w 325648"/>
                  <a:gd name="connsiteY1" fmla="*/ 242695 h 242695"/>
                  <a:gd name="connsiteX2" fmla="*/ 0 w 325648"/>
                  <a:gd name="connsiteY2" fmla="*/ 242695 h 242695"/>
                  <a:gd name="connsiteX3" fmla="*/ 0 w 325648"/>
                  <a:gd name="connsiteY3" fmla="*/ 0 h 24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648" h="242695">
                    <a:moveTo>
                      <a:pt x="325648" y="0"/>
                    </a:moveTo>
                    <a:lnTo>
                      <a:pt x="325648" y="242695"/>
                    </a:lnTo>
                    <a:lnTo>
                      <a:pt x="0" y="2426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0" name="Arrow: Pentagon 49">
                <a:extLst>
                  <a:ext uri="{FF2B5EF4-FFF2-40B4-BE49-F238E27FC236}">
                    <a16:creationId xmlns:a16="http://schemas.microsoft.com/office/drawing/2014/main" id="{7B327E56-1723-453D-AC1B-6A2BB8AECA00}"/>
                  </a:ext>
                </a:extLst>
              </p:cNvPr>
              <p:cNvSpPr/>
              <p:nvPr/>
            </p:nvSpPr>
            <p:spPr>
              <a:xfrm>
                <a:off x="5619626" y="5390132"/>
                <a:ext cx="3448104" cy="325648"/>
              </a:xfrm>
              <a:prstGeom prst="homePlate">
                <a:avLst>
                  <a:gd name="adj" fmla="val 6523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5166" rIns="205740" rtlCol="0" anchor="ctr"/>
              <a:lstStyle/>
              <a:p>
                <a:pPr algn="r"/>
                <a:r>
                  <a:rPr lang="en-KE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OSH</a:t>
                </a:r>
                <a:endPara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3A62B16-CAE5-4E07-B1F6-EAF01660C735}"/>
                </a:ext>
              </a:extLst>
            </p:cNvPr>
            <p:cNvGrpSpPr/>
            <p:nvPr/>
          </p:nvGrpSpPr>
          <p:grpSpPr>
            <a:xfrm>
              <a:off x="3988242" y="1344715"/>
              <a:ext cx="3181331" cy="992478"/>
              <a:chOff x="5463290" y="1065595"/>
              <a:chExt cx="3448104" cy="1075702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F9609E5A-A177-45C0-8AF2-8FA529BFBCD4}"/>
                  </a:ext>
                </a:extLst>
              </p:cNvPr>
              <p:cNvSpPr/>
              <p:nvPr/>
            </p:nvSpPr>
            <p:spPr>
              <a:xfrm>
                <a:off x="5463290" y="1466295"/>
                <a:ext cx="312672" cy="512822"/>
              </a:xfrm>
              <a:prstGeom prst="roundRect">
                <a:avLst>
                  <a:gd name="adj" fmla="val 3598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BF8090A3-13F6-4B49-BFEB-57347D968B1E}"/>
                  </a:ext>
                </a:extLst>
              </p:cNvPr>
              <p:cNvSpPr/>
              <p:nvPr/>
            </p:nvSpPr>
            <p:spPr>
              <a:xfrm>
                <a:off x="5470263" y="1791943"/>
                <a:ext cx="611398" cy="18717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2" name="Notched Right Arrow 69">
                <a:extLst>
                  <a:ext uri="{FF2B5EF4-FFF2-40B4-BE49-F238E27FC236}">
                    <a16:creationId xmlns:a16="http://schemas.microsoft.com/office/drawing/2014/main" id="{5742A326-EB57-43BD-A494-5FD8BA66B467}"/>
                  </a:ext>
                </a:extLst>
              </p:cNvPr>
              <p:cNvSpPr/>
              <p:nvPr/>
            </p:nvSpPr>
            <p:spPr>
              <a:xfrm rot="16200000">
                <a:off x="5555985" y="1482098"/>
                <a:ext cx="1075702" cy="242695"/>
              </a:xfrm>
              <a:prstGeom prst="notchedRightArrow">
                <a:avLst>
                  <a:gd name="adj1" fmla="val 100000"/>
                  <a:gd name="adj2" fmla="val 74138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20574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 b="1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458459E-F61B-4E20-A85F-DD31B1425821}"/>
                  </a:ext>
                </a:extLst>
              </p:cNvPr>
              <p:cNvSpPr/>
              <p:nvPr/>
            </p:nvSpPr>
            <p:spPr>
              <a:xfrm rot="16200000">
                <a:off x="5931012" y="1549334"/>
                <a:ext cx="325648" cy="242695"/>
              </a:xfrm>
              <a:custGeom>
                <a:avLst/>
                <a:gdLst>
                  <a:gd name="connsiteX0" fmla="*/ 325648 w 325648"/>
                  <a:gd name="connsiteY0" fmla="*/ 0 h 242695"/>
                  <a:gd name="connsiteX1" fmla="*/ 325648 w 325648"/>
                  <a:gd name="connsiteY1" fmla="*/ 242695 h 242695"/>
                  <a:gd name="connsiteX2" fmla="*/ 0 w 325648"/>
                  <a:gd name="connsiteY2" fmla="*/ 242695 h 242695"/>
                  <a:gd name="connsiteX3" fmla="*/ 0 w 325648"/>
                  <a:gd name="connsiteY3" fmla="*/ 0 h 24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648" h="242695">
                    <a:moveTo>
                      <a:pt x="325648" y="0"/>
                    </a:moveTo>
                    <a:lnTo>
                      <a:pt x="325648" y="242695"/>
                    </a:lnTo>
                    <a:lnTo>
                      <a:pt x="0" y="2426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4" name="Arrow: Pentagon 43">
                <a:extLst>
                  <a:ext uri="{FF2B5EF4-FFF2-40B4-BE49-F238E27FC236}">
                    <a16:creationId xmlns:a16="http://schemas.microsoft.com/office/drawing/2014/main" id="{8728A709-E676-48CD-91EC-34999D702C0F}"/>
                  </a:ext>
                </a:extLst>
              </p:cNvPr>
              <p:cNvSpPr/>
              <p:nvPr/>
            </p:nvSpPr>
            <p:spPr>
              <a:xfrm>
                <a:off x="5463290" y="1468299"/>
                <a:ext cx="3448104" cy="325648"/>
              </a:xfrm>
              <a:prstGeom prst="homePlate">
                <a:avLst>
                  <a:gd name="adj" fmla="val 6523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5166" rIns="205740" rtlCol="0" anchor="ctr"/>
              <a:lstStyle/>
              <a:p>
                <a:pPr algn="r"/>
                <a:r>
                  <a:rPr lang="en-US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Hospital signage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A7A74C4-2BB9-414C-83D5-9CF25402FE56}"/>
                </a:ext>
              </a:extLst>
            </p:cNvPr>
            <p:cNvGrpSpPr/>
            <p:nvPr/>
          </p:nvGrpSpPr>
          <p:grpSpPr>
            <a:xfrm>
              <a:off x="3994677" y="-440225"/>
              <a:ext cx="3325572" cy="992478"/>
              <a:chOff x="5463290" y="1065595"/>
              <a:chExt cx="3604440" cy="1075702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8208AE81-7B68-491F-9527-5CDCD433972C}"/>
                  </a:ext>
                </a:extLst>
              </p:cNvPr>
              <p:cNvSpPr/>
              <p:nvPr/>
            </p:nvSpPr>
            <p:spPr>
              <a:xfrm>
                <a:off x="5463290" y="1466295"/>
                <a:ext cx="312672" cy="512822"/>
              </a:xfrm>
              <a:prstGeom prst="roundRect">
                <a:avLst>
                  <a:gd name="adj" fmla="val 3598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2537556F-6CF8-4971-9B20-B0E604C08E0A}"/>
                  </a:ext>
                </a:extLst>
              </p:cNvPr>
              <p:cNvSpPr/>
              <p:nvPr/>
            </p:nvSpPr>
            <p:spPr>
              <a:xfrm>
                <a:off x="5470263" y="1791943"/>
                <a:ext cx="611398" cy="187174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6" name="Notched Right Arrow 69">
                <a:extLst>
                  <a:ext uri="{FF2B5EF4-FFF2-40B4-BE49-F238E27FC236}">
                    <a16:creationId xmlns:a16="http://schemas.microsoft.com/office/drawing/2014/main" id="{C55DB694-9AA0-4D87-AE96-DC85B9CEFEA1}"/>
                  </a:ext>
                </a:extLst>
              </p:cNvPr>
              <p:cNvSpPr/>
              <p:nvPr/>
            </p:nvSpPr>
            <p:spPr>
              <a:xfrm rot="16200000">
                <a:off x="5555985" y="1482098"/>
                <a:ext cx="1075702" cy="242695"/>
              </a:xfrm>
              <a:prstGeom prst="notchedRightArrow">
                <a:avLst>
                  <a:gd name="adj1" fmla="val 100000"/>
                  <a:gd name="adj2" fmla="val 74138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100000">
                    <a:schemeClr val="accent5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20574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 b="1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3FA39BD-BD57-45A9-BD21-469FD2964952}"/>
                  </a:ext>
                </a:extLst>
              </p:cNvPr>
              <p:cNvSpPr/>
              <p:nvPr/>
            </p:nvSpPr>
            <p:spPr>
              <a:xfrm rot="16200000">
                <a:off x="5931012" y="1549334"/>
                <a:ext cx="325648" cy="242695"/>
              </a:xfrm>
              <a:custGeom>
                <a:avLst/>
                <a:gdLst>
                  <a:gd name="connsiteX0" fmla="*/ 325648 w 325648"/>
                  <a:gd name="connsiteY0" fmla="*/ 0 h 242695"/>
                  <a:gd name="connsiteX1" fmla="*/ 325648 w 325648"/>
                  <a:gd name="connsiteY1" fmla="*/ 242695 h 242695"/>
                  <a:gd name="connsiteX2" fmla="*/ 0 w 325648"/>
                  <a:gd name="connsiteY2" fmla="*/ 242695 h 242695"/>
                  <a:gd name="connsiteX3" fmla="*/ 0 w 325648"/>
                  <a:gd name="connsiteY3" fmla="*/ 0 h 24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648" h="242695">
                    <a:moveTo>
                      <a:pt x="325648" y="0"/>
                    </a:moveTo>
                    <a:lnTo>
                      <a:pt x="325648" y="242695"/>
                    </a:lnTo>
                    <a:lnTo>
                      <a:pt x="0" y="2426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8" name="Arrow: Pentagon 37">
                <a:extLst>
                  <a:ext uri="{FF2B5EF4-FFF2-40B4-BE49-F238E27FC236}">
                    <a16:creationId xmlns:a16="http://schemas.microsoft.com/office/drawing/2014/main" id="{161C3EAE-7734-4EE8-BAFD-297CDFEA25BB}"/>
                  </a:ext>
                </a:extLst>
              </p:cNvPr>
              <p:cNvSpPr/>
              <p:nvPr/>
            </p:nvSpPr>
            <p:spPr>
              <a:xfrm>
                <a:off x="5619626" y="1466295"/>
                <a:ext cx="3448104" cy="441350"/>
              </a:xfrm>
              <a:prstGeom prst="homePlate">
                <a:avLst>
                  <a:gd name="adj" fmla="val 65232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5166" rIns="205740" rtlCol="0" anchor="ctr"/>
              <a:lstStyle/>
              <a:p>
                <a:pPr algn="r"/>
                <a:r>
                  <a:rPr lang="en-US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Security and cleaning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96825D9-E3AA-4588-A1DF-16329866DEDD}"/>
                </a:ext>
              </a:extLst>
            </p:cNvPr>
            <p:cNvGrpSpPr/>
            <p:nvPr/>
          </p:nvGrpSpPr>
          <p:grpSpPr>
            <a:xfrm>
              <a:off x="1830188" y="434028"/>
              <a:ext cx="3319138" cy="992478"/>
              <a:chOff x="3124270" y="2046554"/>
              <a:chExt cx="3597467" cy="1075702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2D31E13D-425D-41D1-8728-9D40E1C17B2A}"/>
                  </a:ext>
                </a:extLst>
              </p:cNvPr>
              <p:cNvSpPr/>
              <p:nvPr/>
            </p:nvSpPr>
            <p:spPr>
              <a:xfrm flipH="1">
                <a:off x="6409670" y="2447254"/>
                <a:ext cx="312067" cy="512822"/>
              </a:xfrm>
              <a:prstGeom prst="roundRect">
                <a:avLst>
                  <a:gd name="adj" fmla="val 3598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2F0B850A-2201-424D-ACA7-7649DCE01AF6}"/>
                  </a:ext>
                </a:extLst>
              </p:cNvPr>
              <p:cNvSpPr/>
              <p:nvPr/>
            </p:nvSpPr>
            <p:spPr>
              <a:xfrm flipH="1">
                <a:off x="6104562" y="2772902"/>
                <a:ext cx="610215" cy="187174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1" name="Notched Right Arrow 69">
                <a:extLst>
                  <a:ext uri="{FF2B5EF4-FFF2-40B4-BE49-F238E27FC236}">
                    <a16:creationId xmlns:a16="http://schemas.microsoft.com/office/drawing/2014/main" id="{9BF2B0B9-C595-4582-8A75-6C7F83FFB4CC}"/>
                  </a:ext>
                </a:extLst>
              </p:cNvPr>
              <p:cNvSpPr/>
              <p:nvPr/>
            </p:nvSpPr>
            <p:spPr>
              <a:xfrm rot="5400000" flipH="1">
                <a:off x="5554560" y="2463292"/>
                <a:ext cx="1075702" cy="242225"/>
              </a:xfrm>
              <a:prstGeom prst="notchedRightArrow">
                <a:avLst>
                  <a:gd name="adj1" fmla="val 100000"/>
                  <a:gd name="adj2" fmla="val 74138"/>
                </a:avLst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100000">
                    <a:schemeClr val="accent6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20574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 b="1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4500AF2-2C03-4962-A6D9-73D23767594A}"/>
                  </a:ext>
                </a:extLst>
              </p:cNvPr>
              <p:cNvSpPr/>
              <p:nvPr/>
            </p:nvSpPr>
            <p:spPr>
              <a:xfrm rot="5400000" flipH="1">
                <a:off x="5929587" y="2530527"/>
                <a:ext cx="325648" cy="242225"/>
              </a:xfrm>
              <a:custGeom>
                <a:avLst/>
                <a:gdLst>
                  <a:gd name="connsiteX0" fmla="*/ 325648 w 325648"/>
                  <a:gd name="connsiteY0" fmla="*/ 242225 h 242225"/>
                  <a:gd name="connsiteX1" fmla="*/ 325648 w 325648"/>
                  <a:gd name="connsiteY1" fmla="*/ 0 h 242225"/>
                  <a:gd name="connsiteX2" fmla="*/ 0 w 325648"/>
                  <a:gd name="connsiteY2" fmla="*/ 0 h 242225"/>
                  <a:gd name="connsiteX3" fmla="*/ 0 w 325648"/>
                  <a:gd name="connsiteY3" fmla="*/ 242225 h 24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648" h="242225">
                    <a:moveTo>
                      <a:pt x="325648" y="242225"/>
                    </a:moveTo>
                    <a:lnTo>
                      <a:pt x="325648" y="0"/>
                    </a:lnTo>
                    <a:lnTo>
                      <a:pt x="0" y="0"/>
                    </a:lnTo>
                    <a:lnTo>
                      <a:pt x="0" y="242225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3" name="Arrow: Pentagon 32">
                <a:extLst>
                  <a:ext uri="{FF2B5EF4-FFF2-40B4-BE49-F238E27FC236}">
                    <a16:creationId xmlns:a16="http://schemas.microsoft.com/office/drawing/2014/main" id="{0EFFEC7F-1FB4-4F69-AB46-A896B4938DF5}"/>
                  </a:ext>
                </a:extLst>
              </p:cNvPr>
              <p:cNvSpPr/>
              <p:nvPr/>
            </p:nvSpPr>
            <p:spPr>
              <a:xfrm flipH="1">
                <a:off x="3124270" y="2447254"/>
                <a:ext cx="3441433" cy="325648"/>
              </a:xfrm>
              <a:prstGeom prst="homePlate">
                <a:avLst>
                  <a:gd name="adj" fmla="val 65232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5166" rtlCol="0" anchor="ctr"/>
              <a:lstStyle/>
              <a:p>
                <a:r>
                  <a:rPr lang="en-US" sz="1600" b="1" dirty="0">
                    <a:solidFill>
                      <a:schemeClr val="tx1"/>
                    </a:solidFill>
                  </a:rPr>
                  <a:t>Feedback mechanisms</a:t>
                </a:r>
              </a:p>
            </p:txBody>
          </p: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3533123-BC32-4E1C-8944-D2CA28B35E8C}"/>
              </a:ext>
            </a:extLst>
          </p:cNvPr>
          <p:cNvSpPr txBox="1"/>
          <p:nvPr/>
        </p:nvSpPr>
        <p:spPr>
          <a:xfrm>
            <a:off x="6858352" y="433700"/>
            <a:ext cx="1116047" cy="33855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/>
            <a:r>
              <a:rPr lang="en-US" sz="1600" noProof="1"/>
              <a:t>Outsourced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A8414-9916-4B8A-B5ED-EED470A1D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868" y="1124731"/>
            <a:ext cx="457199" cy="45719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DCC3A91-79F4-47D9-AE73-B61619B01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9458" y="274102"/>
            <a:ext cx="541911" cy="54191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B17F011-B285-4FF5-A220-001C90FCF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2448" y="1972196"/>
            <a:ext cx="548777" cy="54877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19DA36B-95DE-4E3A-B5C3-9FA435DDDD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4779" y="2713928"/>
            <a:ext cx="601274" cy="60127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5B1FBE7-DFDF-4692-B304-9CABAFA657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5043" y="3565199"/>
            <a:ext cx="505326" cy="50532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C9A052A-A428-437B-B456-863CFED412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18566" y="5131569"/>
            <a:ext cx="514782" cy="51478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B02635B-126A-4EC8-A1DC-3FFC6E2512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6796" y="4296117"/>
            <a:ext cx="523220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1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 4: To ensure provision of quality healthcare services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9C451-86A5-4877-BC2B-56C7505A3B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/>
              <a:t>9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45723A15-BE4B-4CD1-A98F-D0DFF1D71C42}"/>
              </a:ext>
            </a:extLst>
          </p:cNvPr>
          <p:cNvSpPr/>
          <p:nvPr/>
        </p:nvSpPr>
        <p:spPr>
          <a:xfrm>
            <a:off x="2805289" y="5546442"/>
            <a:ext cx="2378641" cy="1175316"/>
          </a:xfrm>
          <a:custGeom>
            <a:avLst/>
            <a:gdLst/>
            <a:ahLst/>
            <a:cxnLst/>
            <a:rect l="l" t="t" r="r" b="b"/>
            <a:pathLst>
              <a:path w="4732180" h="1958144">
                <a:moveTo>
                  <a:pt x="0" y="0"/>
                </a:moveTo>
                <a:lnTo>
                  <a:pt x="4732180" y="0"/>
                </a:lnTo>
                <a:lnTo>
                  <a:pt x="4732180" y="1958144"/>
                </a:lnTo>
                <a:lnTo>
                  <a:pt x="0" y="1958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C7B1DA0-5F47-4705-8569-2A7883662B7C}"/>
              </a:ext>
            </a:extLst>
          </p:cNvPr>
          <p:cNvSpPr/>
          <p:nvPr/>
        </p:nvSpPr>
        <p:spPr>
          <a:xfrm>
            <a:off x="402733" y="5657298"/>
            <a:ext cx="2148556" cy="884493"/>
          </a:xfrm>
          <a:custGeom>
            <a:avLst/>
            <a:gdLst/>
            <a:ahLst/>
            <a:cxnLst/>
            <a:rect l="l" t="t" r="r" b="b"/>
            <a:pathLst>
              <a:path w="4118094" h="1651702">
                <a:moveTo>
                  <a:pt x="0" y="0"/>
                </a:moveTo>
                <a:lnTo>
                  <a:pt x="4118094" y="0"/>
                </a:lnTo>
                <a:lnTo>
                  <a:pt x="4118094" y="1651702"/>
                </a:lnTo>
                <a:lnTo>
                  <a:pt x="0" y="16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F78310-F804-4809-AF36-C03FAAD5E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819" y="1515704"/>
            <a:ext cx="6303221" cy="3212707"/>
          </a:xfrm>
        </p:spPr>
        <p:txBody>
          <a:bodyPr anchor="ctr">
            <a:normAutofit/>
          </a:bodyPr>
          <a:lstStyle/>
          <a:p>
            <a:r>
              <a:rPr lang="en-US" sz="2400" dirty="0"/>
              <a:t>Quality programs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KENAS accreditation of the laboratory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Microbiology and Biochemistry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CHMT supportive supervision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CRH Safe care level 3 up from level 1</a:t>
            </a:r>
          </a:p>
          <a:p>
            <a:r>
              <a:rPr lang="en-US" sz="2400" dirty="0"/>
              <a:t>Registration of the CRH hospital with KMPDB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9328A5-14B0-4D9A-9E5A-F53CADE03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07" r="1" b="21013"/>
          <a:stretch/>
        </p:blipFill>
        <p:spPr>
          <a:xfrm>
            <a:off x="7126387" y="1269065"/>
            <a:ext cx="4520648" cy="46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578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029_T_PGO_Flag-Kenya-Template" id="{7F791B28-7F8B-4B72-95DE-275EF5A5BAEF}" vid="{0F63D3E1-515E-446F-AE2E-1C36CFB686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1803</Words>
  <Application>Microsoft Office PowerPoint</Application>
  <PresentationFormat>Widescreen</PresentationFormat>
  <Paragraphs>369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Open Sans</vt:lpstr>
      <vt:lpstr>Rubik Bold</vt:lpstr>
      <vt:lpstr>Wingdings</vt:lpstr>
      <vt:lpstr>Custom Design</vt:lpstr>
      <vt:lpstr>Patient Safety, Story of Nyeri County</vt:lpstr>
      <vt:lpstr>Outline</vt:lpstr>
      <vt:lpstr>Background</vt:lpstr>
      <vt:lpstr>Background</vt:lpstr>
      <vt:lpstr>PO 1: To strengthen leadership governance and coordination mechanisms</vt:lpstr>
      <vt:lpstr>PO 2: To protect the patient from avoidable harm while undergoing healthcare</vt:lpstr>
      <vt:lpstr>PO 3: To maintain health and promote the overall wellbeing of health workers by protecting them from occupational hazards</vt:lpstr>
      <vt:lpstr>PO 4: To ensure provision of quality healthcare services</vt:lpstr>
      <vt:lpstr>PO 4: To ensure provision of quality healthcare services</vt:lpstr>
      <vt:lpstr>PO 4: To ensure provision of quality healthcare services</vt:lpstr>
      <vt:lpstr>PO 4: To ensure provision of quality healthcare services</vt:lpstr>
      <vt:lpstr>Outcomes</vt:lpstr>
      <vt:lpstr>Male medical ward:  342 mortalities in 2019 vs 159 in 2022</vt:lpstr>
      <vt:lpstr>Female medical ward:  15 mortalities in 2019 vs 10 in 2022</vt:lpstr>
      <vt:lpstr>‘no bed sharing’ policy</vt:lpstr>
      <vt:lpstr>‘no bed sharing’ policy…</vt:lpstr>
      <vt:lpstr>‘no bed sharing’ policy…</vt:lpstr>
      <vt:lpstr>‘no bed sharing’ policy…</vt:lpstr>
      <vt:lpstr>‘no bed sharing’ policy…</vt:lpstr>
      <vt:lpstr>PowerPoint Presentation</vt:lpstr>
      <vt:lpstr>% Bed occupancy</vt:lpstr>
      <vt:lpstr>Referral forums beds availability…</vt:lpstr>
      <vt:lpstr>Challenges</vt:lpstr>
      <vt:lpstr>Lessons learnt</vt:lpstr>
      <vt:lpstr>Nyeri County activities for WPSD</vt:lpstr>
      <vt:lpstr>The Workplan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Patient Safety, Story of Nyeri County</dc:title>
  <dc:creator>Joseph Wachira</dc:creator>
  <cp:lastModifiedBy>mary ndinda</cp:lastModifiedBy>
  <cp:revision>53</cp:revision>
  <dcterms:created xsi:type="dcterms:W3CDTF">2025-09-15T08:19:20Z</dcterms:created>
  <dcterms:modified xsi:type="dcterms:W3CDTF">2025-09-17T05:31:20Z</dcterms:modified>
</cp:coreProperties>
</file>